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2"/>
  </p:notesMasterIdLst>
  <p:handoutMasterIdLst>
    <p:handoutMasterId r:id="rId33"/>
  </p:handoutMasterIdLst>
  <p:sldIdLst>
    <p:sldId id="1779" r:id="rId7"/>
    <p:sldId id="1836" r:id="rId8"/>
    <p:sldId id="1800" r:id="rId9"/>
    <p:sldId id="2117" r:id="rId10"/>
    <p:sldId id="2109" r:id="rId11"/>
    <p:sldId id="2118" r:id="rId12"/>
    <p:sldId id="1893" r:id="rId13"/>
    <p:sldId id="1894" r:id="rId14"/>
    <p:sldId id="2110" r:id="rId15"/>
    <p:sldId id="2106" r:id="rId16"/>
    <p:sldId id="2107" r:id="rId17"/>
    <p:sldId id="2108" r:id="rId18"/>
    <p:sldId id="2122" r:id="rId19"/>
    <p:sldId id="1896" r:id="rId20"/>
    <p:sldId id="2120" r:id="rId21"/>
    <p:sldId id="1899" r:id="rId22"/>
    <p:sldId id="2121" r:id="rId23"/>
    <p:sldId id="2119" r:id="rId24"/>
    <p:sldId id="2115" r:id="rId25"/>
    <p:sldId id="2113" r:id="rId26"/>
    <p:sldId id="2114" r:id="rId27"/>
    <p:sldId id="1903" r:id="rId28"/>
    <p:sldId id="2112" r:id="rId29"/>
    <p:sldId id="2116" r:id="rId30"/>
    <p:sldId id="680" r:id="rId31"/>
  </p:sldIdLst>
  <p:sldSz cx="12196763" cy="6858000"/>
  <p:notesSz cx="6805613" cy="9939338"/>
  <p:custDataLst>
    <p:tags r:id="rId3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91D150"/>
    <a:srgbClr val="34393C"/>
    <a:srgbClr val="00FA00"/>
    <a:srgbClr val="59595A"/>
    <a:srgbClr val="FFFFFF"/>
    <a:srgbClr val="6FC4F7"/>
    <a:srgbClr val="FFC000"/>
    <a:srgbClr val="F78898"/>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5"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2023/3/16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www.mindspore.cn/" TargetMode="Externa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7"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tiff"/><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jpeg"/><Relationship Id="rId2" Type="http://schemas.openxmlformats.org/officeDocument/2006/relationships/image" Target="../media/image20.png"/><Relationship Id="rId16" Type="http://schemas.openxmlformats.org/officeDocument/2006/relationships/image" Target="../media/image34.jpeg"/><Relationship Id="rId20"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tiff"/><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en.wikipedia.org/wiki/Apple_M1"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720080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AI</a:t>
            </a:r>
            <a:r>
              <a:rPr lang="zh-CN" altLang="en-US"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 芯片指标</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计算体系</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FA21E-E79B-C542-A20E-29EEBD3EA2D1}"/>
              </a:ext>
            </a:extLst>
          </p:cNvPr>
          <p:cNvSpPr>
            <a:spLocks noGrp="1"/>
          </p:cNvSpPr>
          <p:nvPr>
            <p:ph type="title"/>
          </p:nvPr>
        </p:nvSpPr>
        <p:spPr/>
        <p:txBody>
          <a:bodyPr/>
          <a:lstStyle/>
          <a:p>
            <a:r>
              <a:rPr kumimoji="1" lang="en-US" altLang="zh-CN" dirty="0"/>
              <a:t>AI</a:t>
            </a:r>
            <a:r>
              <a:rPr kumimoji="1" lang="zh-CN" altLang="en-US" dirty="0"/>
              <a:t>加速器的关键设计点</a:t>
            </a:r>
          </a:p>
        </p:txBody>
      </p:sp>
      <p:sp>
        <p:nvSpPr>
          <p:cNvPr id="5" name="内容占位符 4">
            <a:extLst>
              <a:ext uri="{FF2B5EF4-FFF2-40B4-BE49-F238E27FC236}">
                <a16:creationId xmlns:a16="http://schemas.microsoft.com/office/drawing/2014/main" id="{535997C3-B9F2-4A4C-87D3-C82E63AE1B14}"/>
              </a:ext>
            </a:extLst>
          </p:cNvPr>
          <p:cNvSpPr>
            <a:spLocks noGrp="1"/>
          </p:cNvSpPr>
          <p:nvPr>
            <p:ph sz="half" idx="1"/>
          </p:nvPr>
        </p:nvSpPr>
        <p:spPr/>
        <p:txBody>
          <a:bodyPr/>
          <a:lstStyle/>
          <a:p>
            <a:r>
              <a:rPr lang="zh-CN" altLang="en-US" sz="2400" dirty="0">
                <a:latin typeface="Gill Sans MT" panose="020B0502020104020203" pitchFamily="34" charset="0"/>
              </a:rPr>
              <a:t>提升吞吐量 </a:t>
            </a:r>
            <a:r>
              <a:rPr lang="en-US" altLang="zh-CN" sz="2400" dirty="0">
                <a:latin typeface="Gill Sans MT" panose="020B0502020104020203" pitchFamily="34" charset="0"/>
              </a:rPr>
              <a:t>Increase</a:t>
            </a:r>
            <a:r>
              <a:rPr lang="zh-CN" altLang="en-US" sz="2400" dirty="0">
                <a:latin typeface="Gill Sans MT" panose="020B0502020104020203" pitchFamily="34" charset="0"/>
              </a:rPr>
              <a:t> </a:t>
            </a:r>
            <a:r>
              <a:rPr lang="en-US" altLang="zh-CN" sz="2400" dirty="0">
                <a:latin typeface="Gill Sans MT" panose="020B0502020104020203" pitchFamily="34" charset="0"/>
              </a:rPr>
              <a:t>Throughput</a:t>
            </a:r>
            <a:r>
              <a:rPr lang="zh-CN" altLang="en-US" sz="2400" dirty="0">
                <a:latin typeface="Gill Sans MT" panose="020B0502020104020203" pitchFamily="34" charset="0"/>
              </a:rPr>
              <a:t> 和降低延时 </a:t>
            </a:r>
            <a:r>
              <a:rPr lang="en-US" altLang="zh-CN" sz="2400" dirty="0">
                <a:latin typeface="Gill Sans MT" panose="020B0502020104020203" pitchFamily="34" charset="0"/>
              </a:rPr>
              <a:t>Reduce</a:t>
            </a:r>
            <a:r>
              <a:rPr lang="zh-CN" altLang="en-US" sz="2400" dirty="0">
                <a:latin typeface="Gill Sans MT" panose="020B0502020104020203" pitchFamily="34" charset="0"/>
              </a:rPr>
              <a:t> </a:t>
            </a:r>
            <a:r>
              <a:rPr lang="en-US" altLang="zh-CN" sz="2400" dirty="0">
                <a:latin typeface="Gill Sans MT" panose="020B0502020104020203" pitchFamily="34" charset="0"/>
              </a:rPr>
              <a:t>Latency</a:t>
            </a:r>
          </a:p>
          <a:p>
            <a:r>
              <a:rPr lang="zh-CN" altLang="en-US" sz="2400" dirty="0">
                <a:latin typeface="Gill Sans MT" panose="020B0502020104020203" pitchFamily="34" charset="0"/>
              </a:rPr>
              <a:t>低延时 </a:t>
            </a:r>
            <a:r>
              <a:rPr lang="en-US" altLang="zh-CN" sz="2400" dirty="0">
                <a:latin typeface="Gill Sans MT" panose="020B0502020104020203" pitchFamily="34" charset="0"/>
              </a:rPr>
              <a:t>Low</a:t>
            </a:r>
            <a:r>
              <a:rPr lang="zh-CN" altLang="en-US" sz="2400" dirty="0">
                <a:latin typeface="Gill Sans MT" panose="020B0502020104020203" pitchFamily="34" charset="0"/>
              </a:rPr>
              <a:t> </a:t>
            </a:r>
            <a:r>
              <a:rPr lang="en-US" altLang="zh-CN" sz="2400" dirty="0">
                <a:latin typeface="Gill Sans MT" panose="020B0502020104020203" pitchFamily="34" charset="0"/>
              </a:rPr>
              <a:t>Latency</a:t>
            </a:r>
            <a:r>
              <a:rPr lang="zh-CN" altLang="en-US" sz="2400" dirty="0">
                <a:latin typeface="Gill Sans MT" panose="020B0502020104020203" pitchFamily="34" charset="0"/>
              </a:rPr>
              <a:t> 和 </a:t>
            </a:r>
            <a:r>
              <a:rPr lang="en-US" altLang="zh-CN" sz="2400" dirty="0">
                <a:latin typeface="Gill Sans MT" panose="020B0502020104020203" pitchFamily="34" charset="0"/>
              </a:rPr>
              <a:t>Batch</a:t>
            </a:r>
            <a:r>
              <a:rPr lang="zh-CN" altLang="en-US" sz="2400" dirty="0">
                <a:latin typeface="Gill Sans MT" panose="020B0502020104020203" pitchFamily="34" charset="0"/>
              </a:rPr>
              <a:t> </a:t>
            </a:r>
            <a:r>
              <a:rPr lang="en-US" altLang="zh-CN" sz="2400" dirty="0">
                <a:latin typeface="Gill Sans MT" panose="020B0502020104020203" pitchFamily="34" charset="0"/>
              </a:rPr>
              <a:t>Size</a:t>
            </a:r>
            <a:r>
              <a:rPr lang="zh-CN" altLang="en-US" sz="2400" dirty="0">
                <a:latin typeface="Gill Sans MT" panose="020B0502020104020203" pitchFamily="34" charset="0"/>
              </a:rPr>
              <a:t> 之间 </a:t>
            </a:r>
            <a:r>
              <a:rPr lang="en-US" altLang="zh-CN" sz="2400" dirty="0">
                <a:latin typeface="Gill Sans MT" panose="020B0502020104020203" pitchFamily="34" charset="0"/>
              </a:rPr>
              <a:t>Tradeoff</a:t>
            </a:r>
            <a:endParaRPr lang="zh-CN" altLang="en-US" sz="2400" dirty="0">
              <a:latin typeface="Gill Sans MT" panose="020B0502020104020203" pitchFamily="34" charset="0"/>
            </a:endParaRPr>
          </a:p>
        </p:txBody>
      </p:sp>
    </p:spTree>
    <p:extLst>
      <p:ext uri="{BB962C8B-B14F-4D97-AF65-F5344CB8AC3E}">
        <p14:creationId xmlns:p14="http://schemas.microsoft.com/office/powerpoint/2010/main" val="2001885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FA21E-E79B-C542-A20E-29EEBD3EA2D1}"/>
              </a:ext>
            </a:extLst>
          </p:cNvPr>
          <p:cNvSpPr>
            <a:spLocks noGrp="1"/>
          </p:cNvSpPr>
          <p:nvPr>
            <p:ph type="title"/>
          </p:nvPr>
        </p:nvSpPr>
        <p:spPr/>
        <p:txBody>
          <a:bodyPr/>
          <a:lstStyle/>
          <a:p>
            <a:r>
              <a:rPr kumimoji="1" lang="en-US" altLang="zh-CN" dirty="0"/>
              <a:t>AI</a:t>
            </a:r>
            <a:r>
              <a:rPr kumimoji="1" lang="zh-CN" altLang="en-US" dirty="0"/>
              <a:t>加速器的关键设计点：</a:t>
            </a:r>
            <a:r>
              <a:rPr kumimoji="1" lang="en-US" altLang="zh-CN" dirty="0"/>
              <a:t>MACs</a:t>
            </a:r>
            <a:endParaRPr kumimoji="1" lang="zh-CN" altLang="en-US" dirty="0"/>
          </a:p>
        </p:txBody>
      </p:sp>
      <p:sp>
        <p:nvSpPr>
          <p:cNvPr id="5" name="内容占位符 4">
            <a:extLst>
              <a:ext uri="{FF2B5EF4-FFF2-40B4-BE49-F238E27FC236}">
                <a16:creationId xmlns:a16="http://schemas.microsoft.com/office/drawing/2014/main" id="{535997C3-B9F2-4A4C-87D3-C82E63AE1B14}"/>
              </a:ext>
            </a:extLst>
          </p:cNvPr>
          <p:cNvSpPr>
            <a:spLocks noGrp="1"/>
          </p:cNvSpPr>
          <p:nvPr>
            <p:ph sz="half" idx="1"/>
          </p:nvPr>
        </p:nvSpPr>
        <p:spPr/>
        <p:txBody>
          <a:bodyPr anchor="ctr"/>
          <a:lstStyle/>
          <a:p>
            <a:pPr marL="457200" indent="-457200">
              <a:buFont typeface="+mj-lt"/>
              <a:buAutoNum type="arabicPeriod"/>
            </a:pPr>
            <a:r>
              <a:rPr lang="zh-CN" altLang="en-US" sz="2400" b="1" dirty="0">
                <a:latin typeface="Gill Sans MT" panose="020B0502020104020203" pitchFamily="34" charset="0"/>
              </a:rPr>
              <a:t>去掉没有意义的 </a:t>
            </a:r>
            <a:r>
              <a:rPr lang="en-US" altLang="zh-CN" sz="2400" b="1" dirty="0">
                <a:latin typeface="Gill Sans MT" panose="020B0502020104020203" pitchFamily="34" charset="0"/>
              </a:rPr>
              <a:t>MACs</a:t>
            </a:r>
          </a:p>
          <a:p>
            <a:pPr lvl="1"/>
            <a:r>
              <a:rPr lang="zh-CN" altLang="en-US" sz="2000" dirty="0">
                <a:latin typeface="Gill Sans MT" panose="020B0502020104020203" pitchFamily="34" charset="0"/>
              </a:rPr>
              <a:t>增加对稀疏数据的硬件结构 </a:t>
            </a:r>
            <a:r>
              <a:rPr lang="en-US" altLang="zh-CN" sz="2000" dirty="0">
                <a:latin typeface="Gill Sans MT" panose="020B0502020104020203" pitchFamily="34" charset="0"/>
              </a:rPr>
              <a:t>sparse</a:t>
            </a:r>
            <a:r>
              <a:rPr lang="zh-CN" altLang="en-US" sz="2000" dirty="0">
                <a:latin typeface="Gill Sans MT" panose="020B0502020104020203" pitchFamily="34" charset="0"/>
              </a:rPr>
              <a:t> </a:t>
            </a:r>
            <a:r>
              <a:rPr lang="en-US" altLang="zh-CN" sz="2000" dirty="0">
                <a:latin typeface="Gill Sans MT" panose="020B0502020104020203" pitchFamily="34" charset="0"/>
              </a:rPr>
              <a:t>data</a:t>
            </a:r>
          </a:p>
          <a:p>
            <a:pPr lvl="1"/>
            <a:r>
              <a:rPr lang="zh-CN" altLang="en-US" sz="2000" dirty="0">
                <a:latin typeface="Gill Sans MT" panose="020B0502020104020203" pitchFamily="34" charset="0"/>
              </a:rPr>
              <a:t>控制流控制和执行 </a:t>
            </a:r>
            <a:r>
              <a:rPr lang="en-US" altLang="zh-CN" sz="2000" dirty="0">
                <a:latin typeface="Gill Sans MT" panose="020B0502020104020203" pitchFamily="34" charset="0"/>
              </a:rPr>
              <a:t>control</a:t>
            </a:r>
            <a:r>
              <a:rPr lang="zh-CN" altLang="en-US" sz="2000" dirty="0">
                <a:latin typeface="Gill Sans MT" panose="020B0502020104020203" pitchFamily="34" charset="0"/>
              </a:rPr>
              <a:t> </a:t>
            </a:r>
            <a:r>
              <a:rPr lang="en-US" altLang="zh-CN" sz="2000" dirty="0">
                <a:latin typeface="Gill Sans MT" panose="020B0502020104020203" pitchFamily="34" charset="0"/>
              </a:rPr>
              <a:t>flow</a:t>
            </a:r>
          </a:p>
          <a:p>
            <a:pPr lvl="1"/>
            <a:r>
              <a:rPr lang="zh-CN" altLang="en-US" sz="2000" dirty="0">
                <a:latin typeface="Gill Sans MT" panose="020B0502020104020203" pitchFamily="34" charset="0"/>
              </a:rPr>
              <a:t>节省时钟周期 </a:t>
            </a:r>
            <a:r>
              <a:rPr lang="en-US" altLang="zh-CN" sz="2000" dirty="0">
                <a:latin typeface="Gill Sans MT" panose="020B0502020104020203" pitchFamily="34" charset="0"/>
              </a:rPr>
              <a:t>save</a:t>
            </a:r>
            <a:r>
              <a:rPr lang="zh-CN" altLang="en-US" sz="2000" dirty="0">
                <a:latin typeface="Gill Sans MT" panose="020B0502020104020203" pitchFamily="34" charset="0"/>
              </a:rPr>
              <a:t> </a:t>
            </a:r>
            <a:r>
              <a:rPr lang="en-US" altLang="zh-CN" sz="2000" dirty="0">
                <a:latin typeface="Gill Sans MT" panose="020B0502020104020203" pitchFamily="34" charset="0"/>
              </a:rPr>
              <a:t>cycles</a:t>
            </a:r>
          </a:p>
          <a:p>
            <a:pPr marL="457200" indent="-457200">
              <a:buFont typeface="+mj-lt"/>
              <a:buAutoNum type="arabicPeriod"/>
            </a:pPr>
            <a:r>
              <a:rPr lang="zh-CN" altLang="en-US" sz="2400" b="1" dirty="0">
                <a:latin typeface="Gill Sans MT" panose="020B0502020104020203" pitchFamily="34" charset="0"/>
              </a:rPr>
              <a:t>降低每次 </a:t>
            </a:r>
            <a:r>
              <a:rPr lang="en-US" altLang="zh-CN" sz="2400" b="1" dirty="0">
                <a:latin typeface="Gill Sans MT" panose="020B0502020104020203" pitchFamily="34" charset="0"/>
              </a:rPr>
              <a:t>MAC</a:t>
            </a:r>
            <a:r>
              <a:rPr lang="zh-CN" altLang="en-US" sz="2400" b="1" dirty="0">
                <a:latin typeface="Gill Sans MT" panose="020B0502020104020203" pitchFamily="34" charset="0"/>
              </a:rPr>
              <a:t> 的计算时间</a:t>
            </a:r>
            <a:endParaRPr lang="en-US" altLang="zh-CN" sz="2400" b="1" dirty="0">
              <a:latin typeface="Gill Sans MT" panose="020B0502020104020203" pitchFamily="34" charset="0"/>
            </a:endParaRPr>
          </a:p>
          <a:p>
            <a:pPr lvl="1"/>
            <a:r>
              <a:rPr lang="zh-CN" altLang="en-US" sz="2000" dirty="0">
                <a:latin typeface="Gill Sans MT" panose="020B0502020104020203" pitchFamily="34" charset="0"/>
              </a:rPr>
              <a:t>增加时钟频率 </a:t>
            </a:r>
            <a:r>
              <a:rPr lang="en-US" altLang="zh-CN" sz="2000" dirty="0">
                <a:latin typeface="Gill Sans MT" panose="020B0502020104020203" pitchFamily="34" charset="0"/>
              </a:rPr>
              <a:t>clock</a:t>
            </a:r>
            <a:r>
              <a:rPr lang="zh-CN" altLang="en-US" sz="2000" dirty="0">
                <a:latin typeface="Gill Sans MT" panose="020B0502020104020203" pitchFamily="34" charset="0"/>
              </a:rPr>
              <a:t> </a:t>
            </a:r>
            <a:r>
              <a:rPr lang="en-US" altLang="zh-CN" sz="2000" dirty="0">
                <a:latin typeface="Gill Sans MT" panose="020B0502020104020203" pitchFamily="34" charset="0"/>
              </a:rPr>
              <a:t>frequency</a:t>
            </a:r>
          </a:p>
          <a:p>
            <a:pPr lvl="1"/>
            <a:r>
              <a:rPr lang="zh-CN" altLang="en-US" sz="2000" dirty="0">
                <a:latin typeface="Gill Sans MT" panose="020B0502020104020203" pitchFamily="34" charset="0"/>
              </a:rPr>
              <a:t>减少指令开销 </a:t>
            </a:r>
            <a:r>
              <a:rPr lang="en-US" altLang="zh-CN" sz="2000" dirty="0">
                <a:latin typeface="Gill Sans MT" panose="020B0502020104020203" pitchFamily="34" charset="0"/>
              </a:rPr>
              <a:t>instruction</a:t>
            </a:r>
            <a:r>
              <a:rPr lang="zh-CN" altLang="en-US" sz="2000" dirty="0">
                <a:latin typeface="Gill Sans MT" panose="020B0502020104020203" pitchFamily="34" charset="0"/>
              </a:rPr>
              <a:t> </a:t>
            </a:r>
            <a:r>
              <a:rPr lang="en-US" altLang="zh-CN" sz="2000" dirty="0">
                <a:latin typeface="Gill Sans MT" panose="020B0502020104020203" pitchFamily="34" charset="0"/>
              </a:rPr>
              <a:t>overhead</a:t>
            </a:r>
          </a:p>
        </p:txBody>
      </p:sp>
      <p:pic>
        <p:nvPicPr>
          <p:cNvPr id="3" name="图片 2">
            <a:extLst>
              <a:ext uri="{FF2B5EF4-FFF2-40B4-BE49-F238E27FC236}">
                <a16:creationId xmlns:a16="http://schemas.microsoft.com/office/drawing/2014/main" id="{AACBCE65-AB70-334D-8243-C3B9E7C1BFC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46453" y="1437816"/>
            <a:ext cx="4052999" cy="4558432"/>
          </a:xfrm>
          <a:prstGeom prst="rect">
            <a:avLst/>
          </a:prstGeom>
        </p:spPr>
      </p:pic>
    </p:spTree>
    <p:extLst>
      <p:ext uri="{BB962C8B-B14F-4D97-AF65-F5344CB8AC3E}">
        <p14:creationId xmlns:p14="http://schemas.microsoft.com/office/powerpoint/2010/main" val="1646456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FA21E-E79B-C542-A20E-29EEBD3EA2D1}"/>
              </a:ext>
            </a:extLst>
          </p:cNvPr>
          <p:cNvSpPr>
            <a:spLocks noGrp="1"/>
          </p:cNvSpPr>
          <p:nvPr>
            <p:ph type="title"/>
          </p:nvPr>
        </p:nvSpPr>
        <p:spPr/>
        <p:txBody>
          <a:bodyPr/>
          <a:lstStyle/>
          <a:p>
            <a:r>
              <a:rPr kumimoji="1" lang="en-US" altLang="zh-CN" dirty="0"/>
              <a:t>AI</a:t>
            </a:r>
            <a:r>
              <a:rPr kumimoji="1" lang="zh-CN" altLang="en-US" dirty="0"/>
              <a:t>加速器的关键设计点：</a:t>
            </a:r>
            <a:r>
              <a:rPr lang="en-US" altLang="zh-CN" dirty="0"/>
              <a:t> PE,</a:t>
            </a:r>
            <a:r>
              <a:rPr lang="zh-CN" altLang="en-US" dirty="0"/>
              <a:t> </a:t>
            </a:r>
            <a:r>
              <a:rPr lang="en-US" altLang="zh-CN" dirty="0"/>
              <a:t>Processing</a:t>
            </a:r>
            <a:r>
              <a:rPr lang="zh-CN" altLang="en-US" dirty="0"/>
              <a:t> </a:t>
            </a:r>
            <a:r>
              <a:rPr lang="en-US" altLang="zh-CN" dirty="0"/>
              <a:t>Elements</a:t>
            </a:r>
            <a:endParaRPr kumimoji="1" lang="zh-CN" altLang="en-US" dirty="0"/>
          </a:p>
        </p:txBody>
      </p:sp>
      <p:sp>
        <p:nvSpPr>
          <p:cNvPr id="5" name="内容占位符 4">
            <a:extLst>
              <a:ext uri="{FF2B5EF4-FFF2-40B4-BE49-F238E27FC236}">
                <a16:creationId xmlns:a16="http://schemas.microsoft.com/office/drawing/2014/main" id="{535997C3-B9F2-4A4C-87D3-C82E63AE1B14}"/>
              </a:ext>
            </a:extLst>
          </p:cNvPr>
          <p:cNvSpPr>
            <a:spLocks noGrp="1"/>
          </p:cNvSpPr>
          <p:nvPr>
            <p:ph sz="half" idx="1"/>
          </p:nvPr>
        </p:nvSpPr>
        <p:spPr>
          <a:xfrm>
            <a:off x="409749" y="1412776"/>
            <a:ext cx="6410849" cy="4765654"/>
          </a:xfrm>
        </p:spPr>
        <p:txBody>
          <a:bodyPr anchor="ctr"/>
          <a:lstStyle/>
          <a:p>
            <a:pPr marL="457200" indent="-457200">
              <a:buFont typeface="+mj-lt"/>
              <a:buAutoNum type="arabicPeriod"/>
            </a:pPr>
            <a:r>
              <a:rPr lang="zh-CN" altLang="en-US" sz="2400" b="1" dirty="0">
                <a:latin typeface="Gill Sans MT" panose="020B0502020104020203" pitchFamily="34" charset="0"/>
              </a:rPr>
              <a:t>增加 </a:t>
            </a:r>
            <a:r>
              <a:rPr lang="en-US" altLang="zh-CN" sz="2400" b="1" dirty="0">
                <a:latin typeface="Gill Sans MT" panose="020B0502020104020203" pitchFamily="34" charset="0"/>
              </a:rPr>
              <a:t>PE</a:t>
            </a:r>
            <a:r>
              <a:rPr lang="zh-CN" altLang="en-US" sz="2400" b="1" dirty="0">
                <a:latin typeface="Gill Sans MT" panose="020B0502020104020203" pitchFamily="34" charset="0"/>
              </a:rPr>
              <a:t> 的核心数量</a:t>
            </a:r>
            <a:endParaRPr lang="en-US" altLang="zh-CN" sz="2000" b="1" dirty="0">
              <a:latin typeface="Gill Sans MT" panose="020B0502020104020203" pitchFamily="34" charset="0"/>
            </a:endParaRPr>
          </a:p>
          <a:p>
            <a:pPr lvl="1"/>
            <a:r>
              <a:rPr lang="zh-CN" altLang="en-US" dirty="0">
                <a:latin typeface="Gill Sans MT" panose="020B0502020104020203" pitchFamily="34" charset="0"/>
              </a:rPr>
              <a:t>更多的 </a:t>
            </a:r>
            <a:r>
              <a:rPr lang="en-US" altLang="zh-CN" dirty="0">
                <a:latin typeface="Gill Sans MT" panose="020B0502020104020203" pitchFamily="34" charset="0"/>
              </a:rPr>
              <a:t>MACs</a:t>
            </a:r>
            <a:r>
              <a:rPr lang="zh-CN" altLang="en-US" dirty="0">
                <a:latin typeface="Gill Sans MT" panose="020B0502020104020203" pitchFamily="34" charset="0"/>
              </a:rPr>
              <a:t> 并发 </a:t>
            </a:r>
            <a:r>
              <a:rPr lang="en-US" altLang="zh-CN" dirty="0">
                <a:latin typeface="Gill Sans MT" panose="020B0502020104020203" pitchFamily="34" charset="0"/>
              </a:rPr>
              <a:t>(parallel)</a:t>
            </a:r>
          </a:p>
          <a:p>
            <a:pPr lvl="1"/>
            <a:r>
              <a:rPr lang="zh-CN" altLang="en-US" dirty="0">
                <a:latin typeface="Gill Sans MT" panose="020B0502020104020203" pitchFamily="34" charset="0"/>
              </a:rPr>
              <a:t>使用更高纳米制程，增加 </a:t>
            </a:r>
            <a:r>
              <a:rPr lang="en-US" altLang="zh-CN" dirty="0">
                <a:latin typeface="Gill Sans MT" panose="020B0502020104020203" pitchFamily="34" charset="0"/>
              </a:rPr>
              <a:t>PE</a:t>
            </a:r>
            <a:r>
              <a:rPr lang="zh-CN" altLang="en-US" dirty="0">
                <a:latin typeface="Gill Sans MT" panose="020B0502020104020203" pitchFamily="34" charset="0"/>
              </a:rPr>
              <a:t> 的面积密度 </a:t>
            </a:r>
            <a:r>
              <a:rPr lang="en-US" altLang="zh-CN" dirty="0">
                <a:latin typeface="Gill Sans MT" panose="020B0502020104020203" pitchFamily="34" charset="0"/>
              </a:rPr>
              <a:t>(area</a:t>
            </a:r>
            <a:r>
              <a:rPr lang="zh-CN" altLang="en-US" dirty="0">
                <a:latin typeface="Gill Sans MT" panose="020B0502020104020203" pitchFamily="34" charset="0"/>
              </a:rPr>
              <a:t> </a:t>
            </a:r>
            <a:r>
              <a:rPr lang="en-US" altLang="zh-CN" dirty="0">
                <a:latin typeface="Gill Sans MT" panose="020B0502020104020203" pitchFamily="34" charset="0"/>
              </a:rPr>
              <a:t>density)</a:t>
            </a:r>
          </a:p>
          <a:p>
            <a:pPr marL="457200" indent="-457200">
              <a:buFont typeface="+mj-lt"/>
              <a:buAutoNum type="arabicPeriod"/>
            </a:pPr>
            <a:r>
              <a:rPr lang="zh-CN" altLang="en-US" sz="2400" b="1" dirty="0">
                <a:latin typeface="Gill Sans MT" panose="020B0502020104020203" pitchFamily="34" charset="0"/>
              </a:rPr>
              <a:t>增加 </a:t>
            </a:r>
            <a:r>
              <a:rPr lang="en-US" altLang="zh-CN" sz="2400" b="1" dirty="0">
                <a:latin typeface="Gill Sans MT" panose="020B0502020104020203" pitchFamily="34" charset="0"/>
              </a:rPr>
              <a:t>PE</a:t>
            </a:r>
            <a:r>
              <a:rPr lang="zh-CN" altLang="en-US" sz="2400" b="1" dirty="0">
                <a:latin typeface="Gill Sans MT" panose="020B0502020104020203" pitchFamily="34" charset="0"/>
              </a:rPr>
              <a:t> 的利用率 </a:t>
            </a:r>
            <a:r>
              <a:rPr lang="en-US" altLang="zh-CN" sz="2400" b="1" dirty="0">
                <a:latin typeface="Gill Sans MT" panose="020B0502020104020203" pitchFamily="34" charset="0"/>
              </a:rPr>
              <a:t>utilization</a:t>
            </a:r>
          </a:p>
          <a:p>
            <a:pPr lvl="1"/>
            <a:r>
              <a:rPr lang="zh-CN" altLang="en-US" dirty="0">
                <a:latin typeface="Gill Sans MT" panose="020B0502020104020203" pitchFamily="34" charset="0"/>
              </a:rPr>
              <a:t>将计算负载尽可能分配到不同 </a:t>
            </a:r>
            <a:r>
              <a:rPr lang="en-US" altLang="zh-CN" dirty="0">
                <a:latin typeface="Gill Sans MT" panose="020B0502020104020203" pitchFamily="34" charset="0"/>
              </a:rPr>
              <a:t>PE</a:t>
            </a:r>
            <a:r>
              <a:rPr lang="zh-CN" altLang="en-US" dirty="0">
                <a:latin typeface="Gill Sans MT" panose="020B0502020104020203" pitchFamily="34" charset="0"/>
              </a:rPr>
              <a:t> </a:t>
            </a:r>
            <a:r>
              <a:rPr lang="en-US" altLang="zh-CN" dirty="0">
                <a:latin typeface="Gill Sans MT" panose="020B0502020104020203" pitchFamily="34" charset="0"/>
              </a:rPr>
              <a:t>(distribute</a:t>
            </a:r>
            <a:r>
              <a:rPr lang="zh-CN" altLang="en-US" dirty="0">
                <a:latin typeface="Gill Sans MT" panose="020B0502020104020203" pitchFamily="34" charset="0"/>
              </a:rPr>
              <a:t> </a:t>
            </a:r>
            <a:r>
              <a:rPr lang="en-US" altLang="zh-CN" dirty="0">
                <a:latin typeface="Gill Sans MT" panose="020B0502020104020203" pitchFamily="34" charset="0"/>
              </a:rPr>
              <a:t>workload)</a:t>
            </a:r>
          </a:p>
          <a:p>
            <a:pPr lvl="1"/>
            <a:r>
              <a:rPr lang="zh-CN" altLang="en-US" dirty="0">
                <a:latin typeface="Gill Sans MT" panose="020B0502020104020203" pitchFamily="34" charset="0"/>
              </a:rPr>
              <a:t>均衡 </a:t>
            </a:r>
            <a:r>
              <a:rPr lang="en-US" altLang="zh-CN" dirty="0">
                <a:latin typeface="Gill Sans MT" panose="020B0502020104020203" pitchFamily="34" charset="0"/>
              </a:rPr>
              <a:t>PE</a:t>
            </a:r>
            <a:r>
              <a:rPr lang="zh-CN" altLang="en-US" dirty="0">
                <a:latin typeface="Gill Sans MT" panose="020B0502020104020203" pitchFamily="34" charset="0"/>
              </a:rPr>
              <a:t> 之间计算负载 </a:t>
            </a:r>
            <a:r>
              <a:rPr lang="en-US" altLang="zh-CN" dirty="0">
                <a:latin typeface="Gill Sans MT" panose="020B0502020104020203" pitchFamily="34" charset="0"/>
              </a:rPr>
              <a:t>(balance</a:t>
            </a:r>
            <a:r>
              <a:rPr lang="zh-CN" altLang="en-US" dirty="0">
                <a:latin typeface="Gill Sans MT" panose="020B0502020104020203" pitchFamily="34" charset="0"/>
              </a:rPr>
              <a:t> </a:t>
            </a:r>
            <a:r>
              <a:rPr lang="en-US" altLang="zh-CN" dirty="0">
                <a:latin typeface="Gill Sans MT" panose="020B0502020104020203" pitchFamily="34" charset="0"/>
              </a:rPr>
              <a:t>workloads)</a:t>
            </a:r>
          </a:p>
          <a:p>
            <a:pPr lvl="1"/>
            <a:r>
              <a:rPr lang="zh-CN" altLang="en-US" dirty="0">
                <a:latin typeface="Gill Sans MT" panose="020B0502020104020203" pitchFamily="34" charset="0"/>
              </a:rPr>
              <a:t>合适的内存带宽有效降低空闲时钟周期 </a:t>
            </a:r>
            <a:r>
              <a:rPr lang="en-US" altLang="zh-CN" dirty="0">
                <a:latin typeface="Gill Sans MT" panose="020B0502020104020203" pitchFamily="34" charset="0"/>
              </a:rPr>
              <a:t>(reduce</a:t>
            </a:r>
            <a:r>
              <a:rPr lang="zh-CN" altLang="en-US" dirty="0">
                <a:latin typeface="Gill Sans MT" panose="020B0502020104020203" pitchFamily="34" charset="0"/>
              </a:rPr>
              <a:t> </a:t>
            </a:r>
            <a:r>
              <a:rPr lang="en-US" altLang="zh-CN" dirty="0">
                <a:latin typeface="Gill Sans MT" panose="020B0502020104020203" pitchFamily="34" charset="0"/>
              </a:rPr>
              <a:t>idle</a:t>
            </a:r>
            <a:r>
              <a:rPr lang="zh-CN" altLang="en-US" dirty="0">
                <a:latin typeface="Gill Sans MT" panose="020B0502020104020203" pitchFamily="34" charset="0"/>
              </a:rPr>
              <a:t> </a:t>
            </a:r>
            <a:r>
              <a:rPr lang="en-US" altLang="zh-CN" dirty="0">
                <a:latin typeface="Gill Sans MT" panose="020B0502020104020203" pitchFamily="34" charset="0"/>
              </a:rPr>
              <a:t>cycles)</a:t>
            </a:r>
          </a:p>
        </p:txBody>
      </p:sp>
      <p:pic>
        <p:nvPicPr>
          <p:cNvPr id="6" name="图片 5">
            <a:extLst>
              <a:ext uri="{FF2B5EF4-FFF2-40B4-BE49-F238E27FC236}">
                <a16:creationId xmlns:a16="http://schemas.microsoft.com/office/drawing/2014/main" id="{4F4277BF-ACB3-E343-BD02-2ECC3A70BB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34485" y="2204864"/>
            <a:ext cx="4839553" cy="3282479"/>
          </a:xfrm>
          <a:prstGeom prst="rect">
            <a:avLst/>
          </a:prstGeom>
        </p:spPr>
      </p:pic>
    </p:spTree>
    <p:extLst>
      <p:ext uri="{BB962C8B-B14F-4D97-AF65-F5344CB8AC3E}">
        <p14:creationId xmlns:p14="http://schemas.microsoft.com/office/powerpoint/2010/main" val="2425598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FA21E-E79B-C542-A20E-29EEBD3EA2D1}"/>
              </a:ext>
            </a:extLst>
          </p:cNvPr>
          <p:cNvSpPr>
            <a:spLocks noGrp="1"/>
          </p:cNvSpPr>
          <p:nvPr>
            <p:ph type="title"/>
          </p:nvPr>
        </p:nvSpPr>
        <p:spPr/>
        <p:txBody>
          <a:bodyPr/>
          <a:lstStyle/>
          <a:p>
            <a:r>
              <a:rPr kumimoji="1" lang="en-US" altLang="zh-CN" dirty="0"/>
              <a:t>Question</a:t>
            </a:r>
            <a:r>
              <a:rPr kumimoji="1" lang="zh-CN" altLang="en-US" dirty="0"/>
              <a:t> </a:t>
            </a:r>
            <a:r>
              <a:rPr kumimoji="1" lang="en-US" altLang="zh-CN" dirty="0"/>
              <a:t>?</a:t>
            </a:r>
            <a:endParaRPr kumimoji="1" lang="zh-CN" altLang="en-US" dirty="0"/>
          </a:p>
        </p:txBody>
      </p:sp>
      <p:sp>
        <p:nvSpPr>
          <p:cNvPr id="5" name="内容占位符 4">
            <a:extLst>
              <a:ext uri="{FF2B5EF4-FFF2-40B4-BE49-F238E27FC236}">
                <a16:creationId xmlns:a16="http://schemas.microsoft.com/office/drawing/2014/main" id="{535997C3-B9F2-4A4C-87D3-C82E63AE1B14}"/>
              </a:ext>
            </a:extLst>
          </p:cNvPr>
          <p:cNvSpPr>
            <a:spLocks noGrp="1"/>
          </p:cNvSpPr>
          <p:nvPr>
            <p:ph sz="half" idx="1"/>
          </p:nvPr>
        </p:nvSpPr>
        <p:spPr/>
        <p:txBody>
          <a:bodyPr/>
          <a:lstStyle/>
          <a:p>
            <a:pPr>
              <a:lnSpc>
                <a:spcPct val="200000"/>
              </a:lnSpc>
            </a:pPr>
            <a:r>
              <a:rPr lang="en-US" altLang="zh-CN" dirty="0">
                <a:latin typeface="Gill Sans MT" panose="020B0502020104020203" pitchFamily="34" charset="0"/>
              </a:rPr>
              <a:t>AI</a:t>
            </a:r>
            <a:r>
              <a:rPr lang="zh-CN" altLang="en-US" dirty="0">
                <a:latin typeface="Gill Sans MT" panose="020B0502020104020203" pitchFamily="34" charset="0"/>
              </a:rPr>
              <a:t>芯片的关键指标里面有吞吐量 </a:t>
            </a:r>
            <a:r>
              <a:rPr lang="en-US" altLang="zh-CN" dirty="0">
                <a:latin typeface="Gill Sans MT" panose="020B0502020104020203" pitchFamily="34" charset="0"/>
              </a:rPr>
              <a:t>Throughput</a:t>
            </a:r>
            <a:r>
              <a:rPr lang="zh-CN" altLang="en-US" dirty="0">
                <a:latin typeface="Gill Sans MT" panose="020B0502020104020203" pitchFamily="34" charset="0"/>
              </a:rPr>
              <a:t> 和时延 </a:t>
            </a:r>
            <a:r>
              <a:rPr lang="en-US" altLang="zh-CN" dirty="0">
                <a:latin typeface="Gill Sans MT" panose="020B0502020104020203" pitchFamily="34" charset="0"/>
              </a:rPr>
              <a:t>Latency</a:t>
            </a:r>
            <a:r>
              <a:rPr lang="zh-CN" altLang="en-US" dirty="0">
                <a:latin typeface="Gill Sans MT" panose="020B0502020104020203" pitchFamily="34" charset="0"/>
              </a:rPr>
              <a:t>，这个主要是由什么产生的吗？</a:t>
            </a:r>
            <a:endParaRPr lang="en-US" altLang="zh-CN" dirty="0">
              <a:latin typeface="Gill Sans MT" panose="020B0502020104020203" pitchFamily="34" charset="0"/>
            </a:endParaRPr>
          </a:p>
          <a:p>
            <a:pPr>
              <a:lnSpc>
                <a:spcPct val="200000"/>
              </a:lnSpc>
            </a:pPr>
            <a:r>
              <a:rPr lang="en-US" altLang="zh-CN" dirty="0">
                <a:latin typeface="Gill Sans MT" panose="020B0502020104020203" pitchFamily="34" charset="0"/>
              </a:rPr>
              <a:t>AI</a:t>
            </a:r>
            <a:r>
              <a:rPr lang="zh-CN" altLang="en-US" dirty="0">
                <a:latin typeface="Gill Sans MT" panose="020B0502020104020203" pitchFamily="34" charset="0"/>
              </a:rPr>
              <a:t>芯片的关键设计点是 </a:t>
            </a:r>
            <a:r>
              <a:rPr lang="en-US" altLang="zh-CN" dirty="0">
                <a:latin typeface="Gill Sans MT" panose="020B0502020104020203" pitchFamily="34" charset="0"/>
              </a:rPr>
              <a:t>MACs</a:t>
            </a:r>
            <a:r>
              <a:rPr lang="zh-CN" altLang="en-US" dirty="0">
                <a:latin typeface="Gill Sans MT" panose="020B0502020104020203" pitchFamily="34" charset="0"/>
              </a:rPr>
              <a:t> 和 </a:t>
            </a:r>
            <a:r>
              <a:rPr lang="en-US" altLang="zh-CN" dirty="0">
                <a:latin typeface="Gill Sans MT" panose="020B0502020104020203" pitchFamily="34" charset="0"/>
              </a:rPr>
              <a:t>PE</a:t>
            </a:r>
            <a:r>
              <a:rPr lang="zh-CN" altLang="en-US" dirty="0">
                <a:latin typeface="Gill Sans MT" panose="020B0502020104020203" pitchFamily="34" charset="0"/>
              </a:rPr>
              <a:t>，感觉这个主要是针对提升单个核心的计算能力吗？</a:t>
            </a:r>
            <a:endParaRPr lang="en-US" altLang="zh-CN" dirty="0">
              <a:latin typeface="Gill Sans MT" panose="020B0502020104020203" pitchFamily="34" charset="0"/>
            </a:endParaRPr>
          </a:p>
        </p:txBody>
      </p:sp>
      <p:pic>
        <p:nvPicPr>
          <p:cNvPr id="4" name="图片 3">
            <a:extLst>
              <a:ext uri="{FF2B5EF4-FFF2-40B4-BE49-F238E27FC236}">
                <a16:creationId xmlns:a16="http://schemas.microsoft.com/office/drawing/2014/main" id="{BCFCA337-1593-DF43-AC7D-937E895CA1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48012" y="3416891"/>
            <a:ext cx="3439096" cy="2732657"/>
          </a:xfrm>
          <a:prstGeom prst="rect">
            <a:avLst/>
          </a:prstGeom>
        </p:spPr>
      </p:pic>
    </p:spTree>
    <p:extLst>
      <p:ext uri="{BB962C8B-B14F-4D97-AF65-F5344CB8AC3E}">
        <p14:creationId xmlns:p14="http://schemas.microsoft.com/office/powerpoint/2010/main" val="1407741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32CBC-5CD8-3441-8689-A64A371030FD}"/>
              </a:ext>
            </a:extLst>
          </p:cNvPr>
          <p:cNvSpPr>
            <a:spLocks noGrp="1"/>
          </p:cNvSpPr>
          <p:nvPr>
            <p:ph type="title"/>
          </p:nvPr>
        </p:nvSpPr>
        <p:spPr/>
        <p:txBody>
          <a:bodyPr/>
          <a:lstStyle/>
          <a:p>
            <a:r>
              <a:rPr lang="zh-CN" altLang="en-US" dirty="0"/>
              <a:t>计算性能仿真</a:t>
            </a:r>
            <a:endParaRPr kumimoji="1" lang="zh-CN" altLang="en-US" dirty="0"/>
          </a:p>
        </p:txBody>
      </p:sp>
      <p:sp>
        <p:nvSpPr>
          <p:cNvPr id="6" name="矩形 5">
            <a:extLst>
              <a:ext uri="{FF2B5EF4-FFF2-40B4-BE49-F238E27FC236}">
                <a16:creationId xmlns:a16="http://schemas.microsoft.com/office/drawing/2014/main" id="{3988660C-5FF1-5B43-B234-442AA388C1B8}"/>
              </a:ext>
            </a:extLst>
          </p:cNvPr>
          <p:cNvSpPr/>
          <p:nvPr/>
        </p:nvSpPr>
        <p:spPr>
          <a:xfrm>
            <a:off x="4946253" y="6216281"/>
            <a:ext cx="3312702" cy="369332"/>
          </a:xfrm>
          <a:prstGeom prst="rect">
            <a:avLst/>
          </a:prstGeom>
        </p:spPr>
        <p:txBody>
          <a:bodyPr wrap="none">
            <a:spAutoFit/>
          </a:bodyPr>
          <a:lstStyle/>
          <a:p>
            <a:r>
              <a:rPr kumimoji="1" lang="en-US" altLang="zh-CN" dirty="0">
                <a:solidFill>
                  <a:srgbClr val="00FA00"/>
                </a:solidFill>
              </a:rPr>
              <a:t>https://</a:t>
            </a:r>
            <a:r>
              <a:rPr kumimoji="1" lang="en-US" altLang="zh-CN" dirty="0" err="1">
                <a:solidFill>
                  <a:srgbClr val="00FA00"/>
                </a:solidFill>
              </a:rPr>
              <a:t>arxiv.org</a:t>
            </a:r>
            <a:r>
              <a:rPr kumimoji="1" lang="en-US" altLang="zh-CN" dirty="0">
                <a:solidFill>
                  <a:srgbClr val="00FA00"/>
                </a:solidFill>
              </a:rPr>
              <a:t>/abs/1807.07928</a:t>
            </a:r>
            <a:endParaRPr lang="zh-CN" altLang="en-US" dirty="0">
              <a:solidFill>
                <a:srgbClr val="00FA00"/>
              </a:solidFill>
            </a:endParaRPr>
          </a:p>
        </p:txBody>
      </p:sp>
      <p:sp>
        <p:nvSpPr>
          <p:cNvPr id="20" name="矩形 19">
            <a:extLst>
              <a:ext uri="{FF2B5EF4-FFF2-40B4-BE49-F238E27FC236}">
                <a16:creationId xmlns:a16="http://schemas.microsoft.com/office/drawing/2014/main" id="{24A45D62-46D2-3142-B74B-A5F98DAF1C75}"/>
              </a:ext>
            </a:extLst>
          </p:cNvPr>
          <p:cNvSpPr/>
          <p:nvPr/>
        </p:nvSpPr>
        <p:spPr>
          <a:xfrm>
            <a:off x="7024963" y="5633298"/>
            <a:ext cx="1397498"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MAC/data</a:t>
            </a:r>
            <a:endParaRPr lang="zh-CN" altLang="en-US" sz="2000" b="1" dirty="0">
              <a:solidFill>
                <a:srgbClr val="374154"/>
              </a:solidFill>
              <a:latin typeface="Gill Sans MT" panose="020B0502020104020203" pitchFamily="34" charset="0"/>
            </a:endParaRPr>
          </a:p>
        </p:txBody>
      </p:sp>
      <p:sp>
        <p:nvSpPr>
          <p:cNvPr id="21" name="矩形 20">
            <a:extLst>
              <a:ext uri="{FF2B5EF4-FFF2-40B4-BE49-F238E27FC236}">
                <a16:creationId xmlns:a16="http://schemas.microsoft.com/office/drawing/2014/main" id="{EBCF145D-C9A5-C344-B85D-2F0338EB055D}"/>
              </a:ext>
            </a:extLst>
          </p:cNvPr>
          <p:cNvSpPr/>
          <p:nvPr/>
        </p:nvSpPr>
        <p:spPr>
          <a:xfrm>
            <a:off x="1185859" y="1484784"/>
            <a:ext cx="1538563"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MAC/Cycle</a:t>
            </a:r>
            <a:endParaRPr lang="zh-CN" altLang="en-US" sz="2000" b="1" dirty="0">
              <a:solidFill>
                <a:srgbClr val="374154"/>
              </a:solidFill>
              <a:latin typeface="Gill Sans MT" panose="020B0502020104020203" pitchFamily="34" charset="0"/>
            </a:endParaRPr>
          </a:p>
        </p:txBody>
      </p:sp>
      <p:cxnSp>
        <p:nvCxnSpPr>
          <p:cNvPr id="7" name="直线箭头连接符 6">
            <a:extLst>
              <a:ext uri="{FF2B5EF4-FFF2-40B4-BE49-F238E27FC236}">
                <a16:creationId xmlns:a16="http://schemas.microsoft.com/office/drawing/2014/main" id="{8C51B47C-868E-724E-BD80-F8F7ACE0D44F}"/>
              </a:ext>
            </a:extLst>
          </p:cNvPr>
          <p:cNvCxnSpPr>
            <a:cxnSpLocks/>
          </p:cNvCxnSpPr>
          <p:nvPr/>
        </p:nvCxnSpPr>
        <p:spPr bwMode="auto">
          <a:xfrm>
            <a:off x="1827218" y="5850534"/>
            <a:ext cx="4991243" cy="0"/>
          </a:xfrm>
          <a:prstGeom prst="straightConnector1">
            <a:avLst/>
          </a:prstGeom>
          <a:noFill/>
          <a:ln w="38100" cap="flat" cmpd="sng" algn="ctr">
            <a:solidFill>
              <a:srgbClr val="34393C"/>
            </a:solidFill>
            <a:prstDash val="solid"/>
            <a:round/>
            <a:headEnd type="none" w="med" len="med"/>
            <a:tailEnd type="triangle"/>
          </a:ln>
          <a:effectLst/>
        </p:spPr>
      </p:cxnSp>
      <p:cxnSp>
        <p:nvCxnSpPr>
          <p:cNvPr id="9" name="直线箭头连接符 8">
            <a:extLst>
              <a:ext uri="{FF2B5EF4-FFF2-40B4-BE49-F238E27FC236}">
                <a16:creationId xmlns:a16="http://schemas.microsoft.com/office/drawing/2014/main" id="{100992CE-A948-9941-881D-5DC3B0F1BECE}"/>
              </a:ext>
            </a:extLst>
          </p:cNvPr>
          <p:cNvCxnSpPr>
            <a:cxnSpLocks/>
          </p:cNvCxnSpPr>
          <p:nvPr/>
        </p:nvCxnSpPr>
        <p:spPr bwMode="auto">
          <a:xfrm flipV="1">
            <a:off x="1878196" y="1844824"/>
            <a:ext cx="0" cy="4103295"/>
          </a:xfrm>
          <a:prstGeom prst="straightConnector1">
            <a:avLst/>
          </a:prstGeom>
          <a:noFill/>
          <a:ln w="38100" cap="flat" cmpd="sng" algn="ctr">
            <a:solidFill>
              <a:srgbClr val="34393C"/>
            </a:solidFill>
            <a:prstDash val="solid"/>
            <a:round/>
            <a:headEnd type="none" w="med" len="med"/>
            <a:tailEnd type="triangle"/>
          </a:ln>
          <a:effectLst/>
        </p:spPr>
      </p:cxnSp>
      <p:cxnSp>
        <p:nvCxnSpPr>
          <p:cNvPr id="13" name="直线连接符 12">
            <a:extLst>
              <a:ext uri="{FF2B5EF4-FFF2-40B4-BE49-F238E27FC236}">
                <a16:creationId xmlns:a16="http://schemas.microsoft.com/office/drawing/2014/main" id="{6E7115F7-A859-3240-9018-8916828AFE33}"/>
              </a:ext>
            </a:extLst>
          </p:cNvPr>
          <p:cNvCxnSpPr>
            <a:cxnSpLocks/>
          </p:cNvCxnSpPr>
          <p:nvPr/>
        </p:nvCxnSpPr>
        <p:spPr bwMode="auto">
          <a:xfrm flipV="1">
            <a:off x="1878196" y="3118153"/>
            <a:ext cx="979825" cy="2732383"/>
          </a:xfrm>
          <a:prstGeom prst="line">
            <a:avLst/>
          </a:prstGeom>
          <a:noFill/>
          <a:ln w="57150" cap="flat" cmpd="sng" algn="ctr">
            <a:solidFill>
              <a:srgbClr val="34393C"/>
            </a:solidFill>
            <a:prstDash val="solid"/>
            <a:round/>
            <a:headEnd type="none" w="med" len="med"/>
            <a:tailEnd type="none" w="med" len="med"/>
          </a:ln>
          <a:effectLst/>
        </p:spPr>
      </p:cxnSp>
      <p:cxnSp>
        <p:nvCxnSpPr>
          <p:cNvPr id="17" name="直线连接符 16">
            <a:extLst>
              <a:ext uri="{FF2B5EF4-FFF2-40B4-BE49-F238E27FC236}">
                <a16:creationId xmlns:a16="http://schemas.microsoft.com/office/drawing/2014/main" id="{7E328F7E-46F2-AB4E-952C-07EB70150AEE}"/>
              </a:ext>
            </a:extLst>
          </p:cNvPr>
          <p:cNvCxnSpPr>
            <a:cxnSpLocks/>
          </p:cNvCxnSpPr>
          <p:nvPr/>
        </p:nvCxnSpPr>
        <p:spPr bwMode="auto">
          <a:xfrm>
            <a:off x="2858021" y="3118153"/>
            <a:ext cx="3180253" cy="0"/>
          </a:xfrm>
          <a:prstGeom prst="line">
            <a:avLst/>
          </a:prstGeom>
          <a:noFill/>
          <a:ln w="57150" cap="flat" cmpd="sng" algn="ctr">
            <a:solidFill>
              <a:srgbClr val="34393C"/>
            </a:solidFill>
            <a:prstDash val="solid"/>
            <a:round/>
            <a:headEnd type="none" w="med" len="med"/>
            <a:tailEnd type="none" w="med" len="med"/>
          </a:ln>
          <a:effectLst/>
        </p:spPr>
      </p:cxnSp>
      <p:cxnSp>
        <p:nvCxnSpPr>
          <p:cNvPr id="22" name="直线连接符 21">
            <a:extLst>
              <a:ext uri="{FF2B5EF4-FFF2-40B4-BE49-F238E27FC236}">
                <a16:creationId xmlns:a16="http://schemas.microsoft.com/office/drawing/2014/main" id="{A5D1A81C-34FE-824C-8272-F6F14489A266}"/>
              </a:ext>
            </a:extLst>
          </p:cNvPr>
          <p:cNvCxnSpPr>
            <a:cxnSpLocks/>
          </p:cNvCxnSpPr>
          <p:nvPr/>
        </p:nvCxnSpPr>
        <p:spPr bwMode="auto">
          <a:xfrm>
            <a:off x="1878196" y="3118153"/>
            <a:ext cx="979825"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24" name="矩形 23">
            <a:extLst>
              <a:ext uri="{FF2B5EF4-FFF2-40B4-BE49-F238E27FC236}">
                <a16:creationId xmlns:a16="http://schemas.microsoft.com/office/drawing/2014/main" id="{0FD77302-814F-9E40-A33C-CD32A5C1E2E0}"/>
              </a:ext>
            </a:extLst>
          </p:cNvPr>
          <p:cNvSpPr/>
          <p:nvPr/>
        </p:nvSpPr>
        <p:spPr>
          <a:xfrm>
            <a:off x="249927" y="2851126"/>
            <a:ext cx="1577291" cy="646331"/>
          </a:xfrm>
          <a:prstGeom prst="rect">
            <a:avLst/>
          </a:prstGeom>
        </p:spPr>
        <p:txBody>
          <a:bodyPr wrap="none">
            <a:spAutoFit/>
          </a:bodyPr>
          <a:lstStyle/>
          <a:p>
            <a:pPr algn="r"/>
            <a:r>
              <a:rPr kumimoji="1" lang="en-US" altLang="zh-CN" b="1" dirty="0">
                <a:solidFill>
                  <a:srgbClr val="374154"/>
                </a:solidFill>
                <a:latin typeface="Gill Sans MT" panose="020B0502020104020203" pitchFamily="34" charset="0"/>
              </a:rPr>
              <a:t>Peak</a:t>
            </a:r>
          </a:p>
          <a:p>
            <a:pPr algn="r"/>
            <a:r>
              <a:rPr kumimoji="1" lang="en-US" altLang="zh-CN" b="1" dirty="0">
                <a:solidFill>
                  <a:srgbClr val="374154"/>
                </a:solidFill>
                <a:latin typeface="Gill Sans MT" panose="020B0502020104020203" pitchFamily="34" charset="0"/>
              </a:rPr>
              <a:t>Performance</a:t>
            </a:r>
            <a:endParaRPr lang="zh-CN" altLang="en-US" b="1" dirty="0">
              <a:solidFill>
                <a:srgbClr val="374154"/>
              </a:solidFill>
              <a:latin typeface="Gill Sans MT" panose="020B0502020104020203" pitchFamily="34" charset="0"/>
            </a:endParaRPr>
          </a:p>
        </p:txBody>
      </p:sp>
      <p:cxnSp>
        <p:nvCxnSpPr>
          <p:cNvPr id="31" name="直线连接符 30">
            <a:extLst>
              <a:ext uri="{FF2B5EF4-FFF2-40B4-BE49-F238E27FC236}">
                <a16:creationId xmlns:a16="http://schemas.microsoft.com/office/drawing/2014/main" id="{C45430A4-8C5A-F140-9D97-194919584F6E}"/>
              </a:ext>
            </a:extLst>
          </p:cNvPr>
          <p:cNvCxnSpPr>
            <a:cxnSpLocks/>
          </p:cNvCxnSpPr>
          <p:nvPr/>
        </p:nvCxnSpPr>
        <p:spPr bwMode="auto">
          <a:xfrm>
            <a:off x="1934904" y="2276872"/>
            <a:ext cx="4103370" cy="0"/>
          </a:xfrm>
          <a:prstGeom prst="line">
            <a:avLst/>
          </a:prstGeom>
          <a:noFill/>
          <a:ln w="38100" cap="flat" cmpd="sng" algn="ctr">
            <a:solidFill>
              <a:schemeClr val="bg1">
                <a:lumMod val="50000"/>
              </a:schemeClr>
            </a:solidFill>
            <a:prstDash val="sysDot"/>
            <a:round/>
            <a:headEnd type="none" w="med" len="med"/>
            <a:tailEnd type="none" w="med" len="med"/>
          </a:ln>
          <a:effectLst/>
        </p:spPr>
      </p:cxnSp>
      <p:cxnSp>
        <p:nvCxnSpPr>
          <p:cNvPr id="33" name="直线连接符 32">
            <a:extLst>
              <a:ext uri="{FF2B5EF4-FFF2-40B4-BE49-F238E27FC236}">
                <a16:creationId xmlns:a16="http://schemas.microsoft.com/office/drawing/2014/main" id="{1F900667-50E4-434C-B41B-DC613975D28F}"/>
              </a:ext>
            </a:extLst>
          </p:cNvPr>
          <p:cNvCxnSpPr>
            <a:cxnSpLocks/>
          </p:cNvCxnSpPr>
          <p:nvPr/>
        </p:nvCxnSpPr>
        <p:spPr bwMode="auto">
          <a:xfrm>
            <a:off x="1934904" y="2708920"/>
            <a:ext cx="4103370"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34" name="矩形 33">
            <a:extLst>
              <a:ext uri="{FF2B5EF4-FFF2-40B4-BE49-F238E27FC236}">
                <a16:creationId xmlns:a16="http://schemas.microsoft.com/office/drawing/2014/main" id="{4E56C54F-8F8C-B24F-A4D6-B55E14CD8E4B}"/>
              </a:ext>
            </a:extLst>
          </p:cNvPr>
          <p:cNvSpPr/>
          <p:nvPr/>
        </p:nvSpPr>
        <p:spPr>
          <a:xfrm>
            <a:off x="6181583" y="2036747"/>
            <a:ext cx="3516988"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Step1:</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max</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workload</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parallelism</a:t>
            </a:r>
          </a:p>
        </p:txBody>
      </p:sp>
      <p:sp>
        <p:nvSpPr>
          <p:cNvPr id="35" name="矩形 34">
            <a:extLst>
              <a:ext uri="{FF2B5EF4-FFF2-40B4-BE49-F238E27FC236}">
                <a16:creationId xmlns:a16="http://schemas.microsoft.com/office/drawing/2014/main" id="{A80485F5-0ECF-4E48-8B43-EABC25104075}"/>
              </a:ext>
            </a:extLst>
          </p:cNvPr>
          <p:cNvSpPr/>
          <p:nvPr/>
        </p:nvSpPr>
        <p:spPr>
          <a:xfrm>
            <a:off x="6181583" y="2496814"/>
            <a:ext cx="341221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Step2:</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max</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dataflow</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parallelism</a:t>
            </a:r>
          </a:p>
        </p:txBody>
      </p:sp>
      <p:sp>
        <p:nvSpPr>
          <p:cNvPr id="36" name="矩形 35">
            <a:extLst>
              <a:ext uri="{FF2B5EF4-FFF2-40B4-BE49-F238E27FC236}">
                <a16:creationId xmlns:a16="http://schemas.microsoft.com/office/drawing/2014/main" id="{1DCA91EF-DE99-D946-8E51-303E76B7DA3D}"/>
              </a:ext>
            </a:extLst>
          </p:cNvPr>
          <p:cNvSpPr/>
          <p:nvPr/>
        </p:nvSpPr>
        <p:spPr>
          <a:xfrm>
            <a:off x="6181583" y="2956882"/>
            <a:ext cx="512550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Number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of</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(Theoretical</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Peak</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Performance)</a:t>
            </a:r>
          </a:p>
        </p:txBody>
      </p:sp>
      <p:sp>
        <p:nvSpPr>
          <p:cNvPr id="37" name="矩形 36">
            <a:extLst>
              <a:ext uri="{FF2B5EF4-FFF2-40B4-BE49-F238E27FC236}">
                <a16:creationId xmlns:a16="http://schemas.microsoft.com/office/drawing/2014/main" id="{A4BDB1AA-9450-3D4B-AF3D-C09949A6A3C6}"/>
              </a:ext>
            </a:extLst>
          </p:cNvPr>
          <p:cNvSpPr/>
          <p:nvPr/>
        </p:nvSpPr>
        <p:spPr>
          <a:xfrm>
            <a:off x="6529949" y="5274470"/>
            <a:ext cx="3431452"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Operational</a:t>
            </a:r>
            <a:r>
              <a:rPr kumimoji="1" lang="zh-CN" altLang="en-US" sz="2000" dirty="0">
                <a:solidFill>
                  <a:srgbClr val="374154"/>
                </a:solidFill>
                <a:latin typeface="Gill Sans MT" panose="020B0502020104020203" pitchFamily="34" charset="0"/>
              </a:rPr>
              <a:t> </a:t>
            </a:r>
            <a:r>
              <a:rPr kumimoji="1" lang="en-US" altLang="zh-CN" sz="2000" dirty="0">
                <a:solidFill>
                  <a:srgbClr val="374154"/>
                </a:solidFill>
                <a:latin typeface="Gill Sans MT" panose="020B0502020104020203" pitchFamily="34" charset="0"/>
              </a:rPr>
              <a:t>intensity(ops/byte)</a:t>
            </a:r>
            <a:endParaRPr lang="zh-CN" altLang="en-US" sz="2000" dirty="0">
              <a:solidFill>
                <a:srgbClr val="374154"/>
              </a:solidFill>
              <a:latin typeface="Gill Sans MT" panose="020B0502020104020203" pitchFamily="34" charset="0"/>
            </a:endParaRPr>
          </a:p>
        </p:txBody>
      </p:sp>
      <p:sp>
        <p:nvSpPr>
          <p:cNvPr id="38" name="矩形 37">
            <a:extLst>
              <a:ext uri="{FF2B5EF4-FFF2-40B4-BE49-F238E27FC236}">
                <a16:creationId xmlns:a16="http://schemas.microsoft.com/office/drawing/2014/main" id="{3344A6F0-C76C-EE48-A3D3-F84E120D8E74}"/>
              </a:ext>
            </a:extLst>
          </p:cNvPr>
          <p:cNvSpPr/>
          <p:nvPr/>
        </p:nvSpPr>
        <p:spPr>
          <a:xfrm>
            <a:off x="737629" y="1124744"/>
            <a:ext cx="2450414"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Performance(ops/sec)</a:t>
            </a:r>
            <a:endParaRPr lang="zh-CN" altLang="en-US"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43169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B8424E2A-53DB-0E40-A988-102CD4AB3008}"/>
              </a:ext>
            </a:extLst>
          </p:cNvPr>
          <p:cNvGrpSpPr/>
          <p:nvPr/>
        </p:nvGrpSpPr>
        <p:grpSpPr>
          <a:xfrm>
            <a:off x="1878196" y="3118153"/>
            <a:ext cx="4166943" cy="2759119"/>
            <a:chOff x="1878196" y="3118153"/>
            <a:chExt cx="4166943" cy="2759119"/>
          </a:xfrm>
        </p:grpSpPr>
        <p:sp>
          <p:nvSpPr>
            <p:cNvPr id="4" name="矩形 3">
              <a:extLst>
                <a:ext uri="{FF2B5EF4-FFF2-40B4-BE49-F238E27FC236}">
                  <a16:creationId xmlns:a16="http://schemas.microsoft.com/office/drawing/2014/main" id="{5796EE94-798C-8049-82F8-194902CC34D8}"/>
                </a:ext>
              </a:extLst>
            </p:cNvPr>
            <p:cNvSpPr/>
            <p:nvPr/>
          </p:nvSpPr>
          <p:spPr bwMode="auto">
            <a:xfrm>
              <a:off x="2883274" y="3144930"/>
              <a:ext cx="3161865" cy="2705603"/>
            </a:xfrm>
            <a:prstGeom prst="rect">
              <a:avLst/>
            </a:prstGeom>
            <a:solidFill>
              <a:srgbClr val="91D150">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3" name="三角形 2">
              <a:extLst>
                <a:ext uri="{FF2B5EF4-FFF2-40B4-BE49-F238E27FC236}">
                  <a16:creationId xmlns:a16="http://schemas.microsoft.com/office/drawing/2014/main" id="{13C221CF-E577-8F45-8C11-962B93017FE4}"/>
                </a:ext>
              </a:extLst>
            </p:cNvPr>
            <p:cNvSpPr/>
            <p:nvPr/>
          </p:nvSpPr>
          <p:spPr bwMode="auto">
            <a:xfrm>
              <a:off x="1903450" y="3144931"/>
              <a:ext cx="979824" cy="2732341"/>
            </a:xfrm>
            <a:prstGeom prst="triangle">
              <a:avLst>
                <a:gd name="adj" fmla="val 100000"/>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cxnSp>
          <p:nvCxnSpPr>
            <p:cNvPr id="13" name="直线连接符 12">
              <a:extLst>
                <a:ext uri="{FF2B5EF4-FFF2-40B4-BE49-F238E27FC236}">
                  <a16:creationId xmlns:a16="http://schemas.microsoft.com/office/drawing/2014/main" id="{6E7115F7-A859-3240-9018-8916828AFE33}"/>
                </a:ext>
              </a:extLst>
            </p:cNvPr>
            <p:cNvCxnSpPr>
              <a:cxnSpLocks/>
            </p:cNvCxnSpPr>
            <p:nvPr/>
          </p:nvCxnSpPr>
          <p:spPr bwMode="auto">
            <a:xfrm flipV="1">
              <a:off x="1878196" y="3118153"/>
              <a:ext cx="979825" cy="2732383"/>
            </a:xfrm>
            <a:prstGeom prst="line">
              <a:avLst/>
            </a:prstGeom>
            <a:noFill/>
            <a:ln w="57150" cap="flat" cmpd="sng" algn="ctr">
              <a:solidFill>
                <a:srgbClr val="34393C"/>
              </a:solidFill>
              <a:prstDash val="solid"/>
              <a:round/>
              <a:headEnd type="none" w="med" len="med"/>
              <a:tailEnd type="none" w="med" len="med"/>
            </a:ln>
            <a:effectLst/>
          </p:spPr>
        </p:cxnSp>
        <p:cxnSp>
          <p:nvCxnSpPr>
            <p:cNvPr id="17" name="直线连接符 16">
              <a:extLst>
                <a:ext uri="{FF2B5EF4-FFF2-40B4-BE49-F238E27FC236}">
                  <a16:creationId xmlns:a16="http://schemas.microsoft.com/office/drawing/2014/main" id="{7E328F7E-46F2-AB4E-952C-07EB70150AEE}"/>
                </a:ext>
              </a:extLst>
            </p:cNvPr>
            <p:cNvCxnSpPr>
              <a:cxnSpLocks/>
            </p:cNvCxnSpPr>
            <p:nvPr/>
          </p:nvCxnSpPr>
          <p:spPr bwMode="auto">
            <a:xfrm>
              <a:off x="2858021" y="3118153"/>
              <a:ext cx="3180253" cy="0"/>
            </a:xfrm>
            <a:prstGeom prst="line">
              <a:avLst/>
            </a:prstGeom>
            <a:noFill/>
            <a:ln w="57150" cap="flat" cmpd="sng" algn="ctr">
              <a:solidFill>
                <a:srgbClr val="34393C"/>
              </a:solidFill>
              <a:prstDash val="solid"/>
              <a:round/>
              <a:headEnd type="none" w="med" len="med"/>
              <a:tailEnd type="none" w="med" len="med"/>
            </a:ln>
            <a:effectLst/>
          </p:spPr>
        </p:cxnSp>
      </p:grpSp>
      <p:sp>
        <p:nvSpPr>
          <p:cNvPr id="2" name="标题 1">
            <a:extLst>
              <a:ext uri="{FF2B5EF4-FFF2-40B4-BE49-F238E27FC236}">
                <a16:creationId xmlns:a16="http://schemas.microsoft.com/office/drawing/2014/main" id="{05F32CBC-5CD8-3441-8689-A64A371030FD}"/>
              </a:ext>
            </a:extLst>
          </p:cNvPr>
          <p:cNvSpPr>
            <a:spLocks noGrp="1"/>
          </p:cNvSpPr>
          <p:nvPr>
            <p:ph type="title"/>
          </p:nvPr>
        </p:nvSpPr>
        <p:spPr/>
        <p:txBody>
          <a:bodyPr/>
          <a:lstStyle/>
          <a:p>
            <a:r>
              <a:rPr lang="zh-CN" altLang="en-US" dirty="0"/>
              <a:t>计算性能仿真</a:t>
            </a:r>
            <a:endParaRPr kumimoji="1" lang="zh-CN" altLang="en-US" dirty="0"/>
          </a:p>
        </p:txBody>
      </p:sp>
      <p:sp>
        <p:nvSpPr>
          <p:cNvPr id="6" name="矩形 5">
            <a:extLst>
              <a:ext uri="{FF2B5EF4-FFF2-40B4-BE49-F238E27FC236}">
                <a16:creationId xmlns:a16="http://schemas.microsoft.com/office/drawing/2014/main" id="{3988660C-5FF1-5B43-B234-442AA388C1B8}"/>
              </a:ext>
            </a:extLst>
          </p:cNvPr>
          <p:cNvSpPr/>
          <p:nvPr/>
        </p:nvSpPr>
        <p:spPr>
          <a:xfrm>
            <a:off x="4946253" y="6216281"/>
            <a:ext cx="3312702" cy="369332"/>
          </a:xfrm>
          <a:prstGeom prst="rect">
            <a:avLst/>
          </a:prstGeom>
        </p:spPr>
        <p:txBody>
          <a:bodyPr wrap="none">
            <a:spAutoFit/>
          </a:bodyPr>
          <a:lstStyle/>
          <a:p>
            <a:r>
              <a:rPr kumimoji="1" lang="en-US" altLang="zh-CN" dirty="0">
                <a:solidFill>
                  <a:srgbClr val="00FA00"/>
                </a:solidFill>
              </a:rPr>
              <a:t>https://</a:t>
            </a:r>
            <a:r>
              <a:rPr kumimoji="1" lang="en-US" altLang="zh-CN" dirty="0" err="1">
                <a:solidFill>
                  <a:srgbClr val="00FA00"/>
                </a:solidFill>
              </a:rPr>
              <a:t>arxiv.org</a:t>
            </a:r>
            <a:r>
              <a:rPr kumimoji="1" lang="en-US" altLang="zh-CN" dirty="0">
                <a:solidFill>
                  <a:srgbClr val="00FA00"/>
                </a:solidFill>
              </a:rPr>
              <a:t>/abs/1807.07928</a:t>
            </a:r>
            <a:endParaRPr lang="zh-CN" altLang="en-US" dirty="0">
              <a:solidFill>
                <a:srgbClr val="00FA00"/>
              </a:solidFill>
            </a:endParaRPr>
          </a:p>
        </p:txBody>
      </p:sp>
      <p:sp>
        <p:nvSpPr>
          <p:cNvPr id="20" name="矩形 19">
            <a:extLst>
              <a:ext uri="{FF2B5EF4-FFF2-40B4-BE49-F238E27FC236}">
                <a16:creationId xmlns:a16="http://schemas.microsoft.com/office/drawing/2014/main" id="{24A45D62-46D2-3142-B74B-A5F98DAF1C75}"/>
              </a:ext>
            </a:extLst>
          </p:cNvPr>
          <p:cNvSpPr/>
          <p:nvPr/>
        </p:nvSpPr>
        <p:spPr>
          <a:xfrm>
            <a:off x="6529949" y="5274470"/>
            <a:ext cx="3431452"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Operational</a:t>
            </a:r>
            <a:r>
              <a:rPr kumimoji="1" lang="zh-CN" altLang="en-US" sz="2000" dirty="0">
                <a:solidFill>
                  <a:srgbClr val="374154"/>
                </a:solidFill>
                <a:latin typeface="Gill Sans MT" panose="020B0502020104020203" pitchFamily="34" charset="0"/>
              </a:rPr>
              <a:t> </a:t>
            </a:r>
            <a:r>
              <a:rPr kumimoji="1" lang="en-US" altLang="zh-CN" sz="2000" dirty="0">
                <a:solidFill>
                  <a:srgbClr val="374154"/>
                </a:solidFill>
                <a:latin typeface="Gill Sans MT" panose="020B0502020104020203" pitchFamily="34" charset="0"/>
              </a:rPr>
              <a:t>intensity(ops/byte)</a:t>
            </a:r>
            <a:endParaRPr lang="zh-CN" altLang="en-US" sz="2000" dirty="0">
              <a:solidFill>
                <a:srgbClr val="374154"/>
              </a:solidFill>
              <a:latin typeface="Gill Sans MT" panose="020B0502020104020203" pitchFamily="34" charset="0"/>
            </a:endParaRPr>
          </a:p>
        </p:txBody>
      </p:sp>
      <p:sp>
        <p:nvSpPr>
          <p:cNvPr id="21" name="矩形 20">
            <a:extLst>
              <a:ext uri="{FF2B5EF4-FFF2-40B4-BE49-F238E27FC236}">
                <a16:creationId xmlns:a16="http://schemas.microsoft.com/office/drawing/2014/main" id="{EBCF145D-C9A5-C344-B85D-2F0338EB055D}"/>
              </a:ext>
            </a:extLst>
          </p:cNvPr>
          <p:cNvSpPr/>
          <p:nvPr/>
        </p:nvSpPr>
        <p:spPr>
          <a:xfrm>
            <a:off x="1134168" y="1563233"/>
            <a:ext cx="1538563"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MAC/Cycle</a:t>
            </a:r>
            <a:endParaRPr lang="zh-CN" altLang="en-US" sz="2000" b="1" dirty="0">
              <a:solidFill>
                <a:srgbClr val="374154"/>
              </a:solidFill>
              <a:latin typeface="Gill Sans MT" panose="020B0502020104020203" pitchFamily="34" charset="0"/>
            </a:endParaRPr>
          </a:p>
        </p:txBody>
      </p:sp>
      <p:cxnSp>
        <p:nvCxnSpPr>
          <p:cNvPr id="7" name="直线箭头连接符 6">
            <a:extLst>
              <a:ext uri="{FF2B5EF4-FFF2-40B4-BE49-F238E27FC236}">
                <a16:creationId xmlns:a16="http://schemas.microsoft.com/office/drawing/2014/main" id="{8C51B47C-868E-724E-BD80-F8F7ACE0D44F}"/>
              </a:ext>
            </a:extLst>
          </p:cNvPr>
          <p:cNvCxnSpPr>
            <a:cxnSpLocks/>
          </p:cNvCxnSpPr>
          <p:nvPr/>
        </p:nvCxnSpPr>
        <p:spPr bwMode="auto">
          <a:xfrm>
            <a:off x="1827218" y="5850534"/>
            <a:ext cx="4991243" cy="0"/>
          </a:xfrm>
          <a:prstGeom prst="straightConnector1">
            <a:avLst/>
          </a:prstGeom>
          <a:noFill/>
          <a:ln w="38100" cap="flat" cmpd="sng" algn="ctr">
            <a:solidFill>
              <a:srgbClr val="34393C"/>
            </a:solidFill>
            <a:prstDash val="solid"/>
            <a:round/>
            <a:headEnd type="none" w="med" len="med"/>
            <a:tailEnd type="triangle"/>
          </a:ln>
          <a:effectLst/>
        </p:spPr>
      </p:cxnSp>
      <p:cxnSp>
        <p:nvCxnSpPr>
          <p:cNvPr id="9" name="直线箭头连接符 8">
            <a:extLst>
              <a:ext uri="{FF2B5EF4-FFF2-40B4-BE49-F238E27FC236}">
                <a16:creationId xmlns:a16="http://schemas.microsoft.com/office/drawing/2014/main" id="{100992CE-A948-9941-881D-5DC3B0F1BECE}"/>
              </a:ext>
            </a:extLst>
          </p:cNvPr>
          <p:cNvCxnSpPr>
            <a:cxnSpLocks/>
          </p:cNvCxnSpPr>
          <p:nvPr/>
        </p:nvCxnSpPr>
        <p:spPr bwMode="auto">
          <a:xfrm flipV="1">
            <a:off x="1878196" y="1918572"/>
            <a:ext cx="0" cy="4029548"/>
          </a:xfrm>
          <a:prstGeom prst="straightConnector1">
            <a:avLst/>
          </a:prstGeom>
          <a:noFill/>
          <a:ln w="38100" cap="flat" cmpd="sng" algn="ctr">
            <a:solidFill>
              <a:srgbClr val="34393C"/>
            </a:solidFill>
            <a:prstDash val="solid"/>
            <a:round/>
            <a:headEnd type="none" w="med" len="med"/>
            <a:tailEnd type="triangle"/>
          </a:ln>
          <a:effectLst/>
        </p:spPr>
      </p:cxnSp>
      <p:cxnSp>
        <p:nvCxnSpPr>
          <p:cNvPr id="22" name="直线连接符 21">
            <a:extLst>
              <a:ext uri="{FF2B5EF4-FFF2-40B4-BE49-F238E27FC236}">
                <a16:creationId xmlns:a16="http://schemas.microsoft.com/office/drawing/2014/main" id="{A5D1A81C-34FE-824C-8272-F6F14489A266}"/>
              </a:ext>
            </a:extLst>
          </p:cNvPr>
          <p:cNvCxnSpPr>
            <a:cxnSpLocks/>
          </p:cNvCxnSpPr>
          <p:nvPr/>
        </p:nvCxnSpPr>
        <p:spPr bwMode="auto">
          <a:xfrm>
            <a:off x="1878196" y="3118153"/>
            <a:ext cx="979825"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24" name="矩形 23">
            <a:extLst>
              <a:ext uri="{FF2B5EF4-FFF2-40B4-BE49-F238E27FC236}">
                <a16:creationId xmlns:a16="http://schemas.microsoft.com/office/drawing/2014/main" id="{0FD77302-814F-9E40-A33C-CD32A5C1E2E0}"/>
              </a:ext>
            </a:extLst>
          </p:cNvPr>
          <p:cNvSpPr/>
          <p:nvPr/>
        </p:nvSpPr>
        <p:spPr>
          <a:xfrm>
            <a:off x="249927" y="2851126"/>
            <a:ext cx="1577291" cy="646331"/>
          </a:xfrm>
          <a:prstGeom prst="rect">
            <a:avLst/>
          </a:prstGeom>
        </p:spPr>
        <p:txBody>
          <a:bodyPr wrap="none">
            <a:spAutoFit/>
          </a:bodyPr>
          <a:lstStyle/>
          <a:p>
            <a:pPr algn="r"/>
            <a:r>
              <a:rPr kumimoji="1" lang="en-US" altLang="zh-CN" b="1" dirty="0">
                <a:solidFill>
                  <a:srgbClr val="374154"/>
                </a:solidFill>
                <a:latin typeface="Gill Sans MT" panose="020B0502020104020203" pitchFamily="34" charset="0"/>
              </a:rPr>
              <a:t>Peak</a:t>
            </a:r>
          </a:p>
          <a:p>
            <a:pPr algn="r"/>
            <a:r>
              <a:rPr kumimoji="1" lang="en-US" altLang="zh-CN" b="1" dirty="0">
                <a:solidFill>
                  <a:srgbClr val="374154"/>
                </a:solidFill>
                <a:latin typeface="Gill Sans MT" panose="020B0502020104020203" pitchFamily="34" charset="0"/>
              </a:rPr>
              <a:t>Performance</a:t>
            </a:r>
            <a:endParaRPr lang="zh-CN" altLang="en-US" b="1" dirty="0">
              <a:solidFill>
                <a:srgbClr val="374154"/>
              </a:solidFill>
              <a:latin typeface="Gill Sans MT" panose="020B0502020104020203" pitchFamily="34" charset="0"/>
            </a:endParaRPr>
          </a:p>
        </p:txBody>
      </p:sp>
      <p:sp>
        <p:nvSpPr>
          <p:cNvPr id="36" name="矩形 35">
            <a:extLst>
              <a:ext uri="{FF2B5EF4-FFF2-40B4-BE49-F238E27FC236}">
                <a16:creationId xmlns:a16="http://schemas.microsoft.com/office/drawing/2014/main" id="{1DCA91EF-DE99-D946-8E51-303E76B7DA3D}"/>
              </a:ext>
            </a:extLst>
          </p:cNvPr>
          <p:cNvSpPr/>
          <p:nvPr/>
        </p:nvSpPr>
        <p:spPr>
          <a:xfrm>
            <a:off x="6181583" y="2956882"/>
            <a:ext cx="512550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Number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of</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(Theoretical</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Peak</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Performance)</a:t>
            </a:r>
          </a:p>
        </p:txBody>
      </p:sp>
      <p:cxnSp>
        <p:nvCxnSpPr>
          <p:cNvPr id="23" name="直线箭头连接符 22">
            <a:extLst>
              <a:ext uri="{FF2B5EF4-FFF2-40B4-BE49-F238E27FC236}">
                <a16:creationId xmlns:a16="http://schemas.microsoft.com/office/drawing/2014/main" id="{44AC30B1-75A7-A44A-B587-5926DFF1F232}"/>
              </a:ext>
            </a:extLst>
          </p:cNvPr>
          <p:cNvCxnSpPr>
            <a:cxnSpLocks/>
          </p:cNvCxnSpPr>
          <p:nvPr/>
        </p:nvCxnSpPr>
        <p:spPr bwMode="auto">
          <a:xfrm flipV="1">
            <a:off x="2548809" y="2636912"/>
            <a:ext cx="0" cy="1008112"/>
          </a:xfrm>
          <a:prstGeom prst="straightConnector1">
            <a:avLst/>
          </a:prstGeom>
          <a:noFill/>
          <a:ln w="57150" cap="flat" cmpd="sng" algn="ctr">
            <a:solidFill>
              <a:srgbClr val="C00000"/>
            </a:solidFill>
            <a:prstDash val="solid"/>
            <a:round/>
            <a:headEnd type="none" w="med" len="med"/>
            <a:tailEnd type="triangle"/>
          </a:ln>
          <a:effectLst/>
        </p:spPr>
      </p:cxnSp>
      <p:cxnSp>
        <p:nvCxnSpPr>
          <p:cNvPr id="25" name="直线箭头连接符 24">
            <a:extLst>
              <a:ext uri="{FF2B5EF4-FFF2-40B4-BE49-F238E27FC236}">
                <a16:creationId xmlns:a16="http://schemas.microsoft.com/office/drawing/2014/main" id="{1F19F0A2-D059-1D4C-BED8-395D9404D70C}"/>
              </a:ext>
            </a:extLst>
          </p:cNvPr>
          <p:cNvCxnSpPr>
            <a:cxnSpLocks/>
          </p:cNvCxnSpPr>
          <p:nvPr/>
        </p:nvCxnSpPr>
        <p:spPr bwMode="auto">
          <a:xfrm flipV="1">
            <a:off x="4802237" y="2636912"/>
            <a:ext cx="0" cy="1008112"/>
          </a:xfrm>
          <a:prstGeom prst="straightConnector1">
            <a:avLst/>
          </a:prstGeom>
          <a:noFill/>
          <a:ln w="57150" cap="flat" cmpd="sng" algn="ctr">
            <a:solidFill>
              <a:srgbClr val="00B050"/>
            </a:solidFill>
            <a:prstDash val="solid"/>
            <a:round/>
            <a:headEnd type="none" w="med" len="med"/>
            <a:tailEnd type="triangle"/>
          </a:ln>
          <a:effectLst/>
        </p:spPr>
      </p:cxnSp>
      <p:sp>
        <p:nvSpPr>
          <p:cNvPr id="26" name="矩形 25">
            <a:extLst>
              <a:ext uri="{FF2B5EF4-FFF2-40B4-BE49-F238E27FC236}">
                <a16:creationId xmlns:a16="http://schemas.microsoft.com/office/drawing/2014/main" id="{613B3FDD-02F9-BE46-995A-8A2698A41B05}"/>
              </a:ext>
            </a:extLst>
          </p:cNvPr>
          <p:cNvSpPr/>
          <p:nvPr/>
        </p:nvSpPr>
        <p:spPr>
          <a:xfrm>
            <a:off x="1962836" y="1990581"/>
            <a:ext cx="1693092" cy="646331"/>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Bandwidth(BW)</a:t>
            </a:r>
          </a:p>
          <a:p>
            <a:pPr algn="ctr"/>
            <a:r>
              <a:rPr kumimoji="1" lang="en-US" altLang="zh-CN" dirty="0">
                <a:solidFill>
                  <a:srgbClr val="374154"/>
                </a:solidFill>
                <a:latin typeface="Gill Sans MT" panose="020B0502020104020203" pitchFamily="34" charset="0"/>
              </a:rPr>
              <a:t>Bounded</a:t>
            </a:r>
            <a:endParaRPr lang="zh-CN" altLang="en-US" dirty="0">
              <a:solidFill>
                <a:srgbClr val="374154"/>
              </a:solidFill>
              <a:latin typeface="Gill Sans MT" panose="020B0502020104020203" pitchFamily="34" charset="0"/>
            </a:endParaRPr>
          </a:p>
        </p:txBody>
      </p:sp>
      <p:sp>
        <p:nvSpPr>
          <p:cNvPr id="27" name="矩形 26">
            <a:extLst>
              <a:ext uri="{FF2B5EF4-FFF2-40B4-BE49-F238E27FC236}">
                <a16:creationId xmlns:a16="http://schemas.microsoft.com/office/drawing/2014/main" id="{7024A922-80CE-5747-9CC7-0E3DCED95D2D}"/>
              </a:ext>
            </a:extLst>
          </p:cNvPr>
          <p:cNvSpPr/>
          <p:nvPr/>
        </p:nvSpPr>
        <p:spPr>
          <a:xfrm>
            <a:off x="4307175" y="1977194"/>
            <a:ext cx="1071126" cy="646331"/>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Compute</a:t>
            </a:r>
          </a:p>
          <a:p>
            <a:pPr algn="ctr"/>
            <a:r>
              <a:rPr kumimoji="1" lang="en-US" altLang="zh-CN" dirty="0">
                <a:solidFill>
                  <a:srgbClr val="374154"/>
                </a:solidFill>
                <a:latin typeface="Gill Sans MT" panose="020B0502020104020203" pitchFamily="34" charset="0"/>
              </a:rPr>
              <a:t>Bounded</a:t>
            </a:r>
            <a:endParaRPr lang="zh-CN" altLang="en-US" dirty="0">
              <a:solidFill>
                <a:srgbClr val="374154"/>
              </a:solidFill>
              <a:latin typeface="Gill Sans MT" panose="020B0502020104020203" pitchFamily="34" charset="0"/>
            </a:endParaRPr>
          </a:p>
        </p:txBody>
      </p:sp>
      <p:sp>
        <p:nvSpPr>
          <p:cNvPr id="28" name="矩形 27">
            <a:extLst>
              <a:ext uri="{FF2B5EF4-FFF2-40B4-BE49-F238E27FC236}">
                <a16:creationId xmlns:a16="http://schemas.microsoft.com/office/drawing/2014/main" id="{39270F30-08C0-B042-9D62-AD28DB3B4F99}"/>
              </a:ext>
            </a:extLst>
          </p:cNvPr>
          <p:cNvSpPr/>
          <p:nvPr/>
        </p:nvSpPr>
        <p:spPr>
          <a:xfrm>
            <a:off x="2553986" y="4184317"/>
            <a:ext cx="1207382" cy="369332"/>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BW</a:t>
            </a:r>
            <a:r>
              <a:rPr kumimoji="1" lang="zh-CN" altLang="en-US" dirty="0">
                <a:solidFill>
                  <a:srgbClr val="374154"/>
                </a:solidFill>
                <a:latin typeface="Gill Sans MT" panose="020B0502020104020203" pitchFamily="34" charset="0"/>
              </a:rPr>
              <a:t> </a:t>
            </a:r>
            <a:r>
              <a:rPr kumimoji="1" lang="en-US" altLang="zh-CN" dirty="0">
                <a:solidFill>
                  <a:srgbClr val="374154"/>
                </a:solidFill>
                <a:latin typeface="Gill Sans MT" panose="020B0502020104020203" pitchFamily="34" charset="0"/>
              </a:rPr>
              <a:t>to</a:t>
            </a:r>
            <a:r>
              <a:rPr kumimoji="1" lang="zh-CN" altLang="en-US" dirty="0">
                <a:solidFill>
                  <a:srgbClr val="374154"/>
                </a:solidFill>
                <a:latin typeface="Gill Sans MT" panose="020B0502020104020203" pitchFamily="34" charset="0"/>
              </a:rPr>
              <a:t> </a:t>
            </a:r>
            <a:r>
              <a:rPr kumimoji="1" lang="en-US" altLang="zh-CN" dirty="0">
                <a:solidFill>
                  <a:srgbClr val="374154"/>
                </a:solidFill>
                <a:latin typeface="Gill Sans MT" panose="020B0502020104020203" pitchFamily="34" charset="0"/>
              </a:rPr>
              <a:t>PEs</a:t>
            </a:r>
            <a:endParaRPr lang="zh-CN" altLang="en-US" dirty="0">
              <a:solidFill>
                <a:srgbClr val="374154"/>
              </a:solidFill>
              <a:latin typeface="Gill Sans MT" panose="020B0502020104020203" pitchFamily="34" charset="0"/>
            </a:endParaRPr>
          </a:p>
        </p:txBody>
      </p:sp>
      <p:sp>
        <p:nvSpPr>
          <p:cNvPr id="32" name="矩形 31">
            <a:extLst>
              <a:ext uri="{FF2B5EF4-FFF2-40B4-BE49-F238E27FC236}">
                <a16:creationId xmlns:a16="http://schemas.microsoft.com/office/drawing/2014/main" id="{5A1ECE65-7305-AB4D-B794-2D51ADF95AB1}"/>
              </a:ext>
            </a:extLst>
          </p:cNvPr>
          <p:cNvSpPr/>
          <p:nvPr/>
        </p:nvSpPr>
        <p:spPr>
          <a:xfrm>
            <a:off x="7129341" y="5633298"/>
            <a:ext cx="1397498"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MAC/data</a:t>
            </a:r>
            <a:endParaRPr lang="zh-CN" altLang="en-US" sz="2000" b="1" dirty="0">
              <a:solidFill>
                <a:srgbClr val="374154"/>
              </a:solidFill>
              <a:latin typeface="Gill Sans MT" panose="020B0502020104020203" pitchFamily="34" charset="0"/>
            </a:endParaRPr>
          </a:p>
        </p:txBody>
      </p:sp>
      <p:sp>
        <p:nvSpPr>
          <p:cNvPr id="37" name="矩形 36">
            <a:extLst>
              <a:ext uri="{FF2B5EF4-FFF2-40B4-BE49-F238E27FC236}">
                <a16:creationId xmlns:a16="http://schemas.microsoft.com/office/drawing/2014/main" id="{D5FD5002-889F-CE4D-ADCC-F1FD7216E7FA}"/>
              </a:ext>
            </a:extLst>
          </p:cNvPr>
          <p:cNvSpPr/>
          <p:nvPr/>
        </p:nvSpPr>
        <p:spPr>
          <a:xfrm>
            <a:off x="737629" y="1196752"/>
            <a:ext cx="2450414"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Performance(ops/sec)</a:t>
            </a:r>
            <a:endParaRPr lang="zh-CN" altLang="en-US" sz="2000" dirty="0">
              <a:solidFill>
                <a:srgbClr val="374154"/>
              </a:solidFill>
              <a:latin typeface="Gill Sans MT" panose="020B0502020104020203" pitchFamily="34" charset="0"/>
            </a:endParaRPr>
          </a:p>
        </p:txBody>
      </p:sp>
      <p:sp>
        <p:nvSpPr>
          <p:cNvPr id="38" name="矩形 37">
            <a:extLst>
              <a:ext uri="{FF2B5EF4-FFF2-40B4-BE49-F238E27FC236}">
                <a16:creationId xmlns:a16="http://schemas.microsoft.com/office/drawing/2014/main" id="{8A6A9547-776C-6C48-8E3F-CD19CFED5821}"/>
              </a:ext>
            </a:extLst>
          </p:cNvPr>
          <p:cNvSpPr/>
          <p:nvPr/>
        </p:nvSpPr>
        <p:spPr>
          <a:xfrm>
            <a:off x="2368108" y="5934289"/>
            <a:ext cx="1018227" cy="369332"/>
          </a:xfrm>
          <a:prstGeom prst="rect">
            <a:avLst/>
          </a:prstGeom>
        </p:spPr>
        <p:txBody>
          <a:bodyPr wrap="none">
            <a:spAutoFit/>
          </a:bodyPr>
          <a:lstStyle/>
          <a:p>
            <a:pPr algn="ctr"/>
            <a:r>
              <a:rPr kumimoji="1" lang="en-US" altLang="zh-CN" b="1" dirty="0">
                <a:solidFill>
                  <a:srgbClr val="C00000"/>
                </a:solidFill>
                <a:latin typeface="Gill Sans MT" panose="020B0502020104020203" pitchFamily="34" charset="0"/>
              </a:rPr>
              <a:t>optimal</a:t>
            </a:r>
            <a:endParaRPr lang="zh-CN" altLang="en-US" b="1" dirty="0">
              <a:solidFill>
                <a:srgbClr val="C00000"/>
              </a:solidFill>
              <a:latin typeface="Gill Sans MT" panose="020B0502020104020203" pitchFamily="34" charset="0"/>
            </a:endParaRPr>
          </a:p>
        </p:txBody>
      </p:sp>
      <p:cxnSp>
        <p:nvCxnSpPr>
          <p:cNvPr id="39" name="直线连接符 38">
            <a:extLst>
              <a:ext uri="{FF2B5EF4-FFF2-40B4-BE49-F238E27FC236}">
                <a16:creationId xmlns:a16="http://schemas.microsoft.com/office/drawing/2014/main" id="{824237D1-BB3B-9748-A9B5-3062125C74D7}"/>
              </a:ext>
            </a:extLst>
          </p:cNvPr>
          <p:cNvCxnSpPr>
            <a:cxnSpLocks/>
            <a:stCxn id="3" idx="3"/>
            <a:endCxn id="3" idx="0"/>
          </p:cNvCxnSpPr>
          <p:nvPr/>
        </p:nvCxnSpPr>
        <p:spPr bwMode="auto">
          <a:xfrm flipV="1">
            <a:off x="2883274" y="3144931"/>
            <a:ext cx="0" cy="2732341"/>
          </a:xfrm>
          <a:prstGeom prst="line">
            <a:avLst/>
          </a:prstGeom>
          <a:noFill/>
          <a:ln w="38100" cap="flat" cmpd="sng" algn="ctr">
            <a:solidFill>
              <a:schemeClr val="tx2">
                <a:lumMod val="40000"/>
                <a:lumOff val="60000"/>
              </a:schemeClr>
            </a:solidFill>
            <a:prstDash val="sysDot"/>
            <a:round/>
            <a:headEnd type="none" w="med" len="med"/>
            <a:tailEnd type="none" w="med" len="med"/>
          </a:ln>
          <a:effectLst/>
        </p:spPr>
      </p:cxnSp>
    </p:spTree>
    <p:extLst>
      <p:ext uri="{BB962C8B-B14F-4D97-AF65-F5344CB8AC3E}">
        <p14:creationId xmlns:p14="http://schemas.microsoft.com/office/powerpoint/2010/main" val="2175532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线连接符 28">
            <a:extLst>
              <a:ext uri="{FF2B5EF4-FFF2-40B4-BE49-F238E27FC236}">
                <a16:creationId xmlns:a16="http://schemas.microsoft.com/office/drawing/2014/main" id="{9ABE7345-F15D-BE4D-93B1-C4AFB821F6A1}"/>
              </a:ext>
            </a:extLst>
          </p:cNvPr>
          <p:cNvCxnSpPr>
            <a:cxnSpLocks/>
          </p:cNvCxnSpPr>
          <p:nvPr/>
        </p:nvCxnSpPr>
        <p:spPr bwMode="auto">
          <a:xfrm flipV="1">
            <a:off x="1516876" y="4464246"/>
            <a:ext cx="1773193" cy="1386991"/>
          </a:xfrm>
          <a:prstGeom prst="line">
            <a:avLst/>
          </a:prstGeom>
          <a:noFill/>
          <a:ln w="57150" cap="flat" cmpd="sng" algn="ctr">
            <a:solidFill>
              <a:srgbClr val="C00000"/>
            </a:solidFill>
            <a:prstDash val="solid"/>
            <a:round/>
            <a:headEnd type="none" w="med" len="med"/>
            <a:tailEnd type="none" w="med" len="med"/>
          </a:ln>
          <a:effectLst/>
        </p:spPr>
      </p:cxnSp>
      <p:sp>
        <p:nvSpPr>
          <p:cNvPr id="4" name="标题 3">
            <a:extLst>
              <a:ext uri="{FF2B5EF4-FFF2-40B4-BE49-F238E27FC236}">
                <a16:creationId xmlns:a16="http://schemas.microsoft.com/office/drawing/2014/main" id="{9EDA80EF-1A04-5B4D-A067-4BE19C1FD4BF}"/>
              </a:ext>
            </a:extLst>
          </p:cNvPr>
          <p:cNvSpPr>
            <a:spLocks noGrp="1"/>
          </p:cNvSpPr>
          <p:nvPr>
            <p:ph type="title"/>
          </p:nvPr>
        </p:nvSpPr>
        <p:spPr/>
        <p:txBody>
          <a:bodyPr/>
          <a:lstStyle/>
          <a:p>
            <a:r>
              <a:rPr lang="zh-CN" altLang="en-US" dirty="0"/>
              <a:t>计算性能仿真</a:t>
            </a:r>
          </a:p>
        </p:txBody>
      </p:sp>
      <p:sp>
        <p:nvSpPr>
          <p:cNvPr id="10" name="矩形 9">
            <a:extLst>
              <a:ext uri="{FF2B5EF4-FFF2-40B4-BE49-F238E27FC236}">
                <a16:creationId xmlns:a16="http://schemas.microsoft.com/office/drawing/2014/main" id="{9775BB7A-DDBF-C14F-AA09-BEA67E1FA489}"/>
              </a:ext>
            </a:extLst>
          </p:cNvPr>
          <p:cNvSpPr/>
          <p:nvPr/>
        </p:nvSpPr>
        <p:spPr>
          <a:xfrm>
            <a:off x="5793051" y="3380367"/>
            <a:ext cx="402071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step3:</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under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a</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finite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array</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size</a:t>
            </a:r>
          </a:p>
        </p:txBody>
      </p:sp>
      <p:sp>
        <p:nvSpPr>
          <p:cNvPr id="11" name="矩形 10">
            <a:extLst>
              <a:ext uri="{FF2B5EF4-FFF2-40B4-BE49-F238E27FC236}">
                <a16:creationId xmlns:a16="http://schemas.microsoft.com/office/drawing/2014/main" id="{0E1A0A64-37C6-0C44-B1D7-572964CF5E25}"/>
              </a:ext>
            </a:extLst>
          </p:cNvPr>
          <p:cNvSpPr/>
          <p:nvPr/>
        </p:nvSpPr>
        <p:spPr>
          <a:xfrm>
            <a:off x="5793051" y="3822279"/>
            <a:ext cx="4510017"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step4:</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under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fixed</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array</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dimension</a:t>
            </a:r>
          </a:p>
        </p:txBody>
      </p:sp>
      <p:sp>
        <p:nvSpPr>
          <p:cNvPr id="12" name="矩形 11">
            <a:extLst>
              <a:ext uri="{FF2B5EF4-FFF2-40B4-BE49-F238E27FC236}">
                <a16:creationId xmlns:a16="http://schemas.microsoft.com/office/drawing/2014/main" id="{B77A7D4B-10E3-9044-9EB5-1AB2DC95F54E}"/>
              </a:ext>
            </a:extLst>
          </p:cNvPr>
          <p:cNvSpPr/>
          <p:nvPr/>
        </p:nvSpPr>
        <p:spPr>
          <a:xfrm>
            <a:off x="5793051" y="4264191"/>
            <a:ext cx="4214102"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step5:</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under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fixed</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storage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capacity</a:t>
            </a:r>
          </a:p>
        </p:txBody>
      </p:sp>
      <p:sp>
        <p:nvSpPr>
          <p:cNvPr id="15" name="矩形 14">
            <a:extLst>
              <a:ext uri="{FF2B5EF4-FFF2-40B4-BE49-F238E27FC236}">
                <a16:creationId xmlns:a16="http://schemas.microsoft.com/office/drawing/2014/main" id="{3700580B-74B7-8D43-9E01-9C40F6018D19}"/>
              </a:ext>
            </a:extLst>
          </p:cNvPr>
          <p:cNvSpPr/>
          <p:nvPr/>
        </p:nvSpPr>
        <p:spPr>
          <a:xfrm>
            <a:off x="4946253" y="6216281"/>
            <a:ext cx="3312702" cy="369332"/>
          </a:xfrm>
          <a:prstGeom prst="rect">
            <a:avLst/>
          </a:prstGeom>
        </p:spPr>
        <p:txBody>
          <a:bodyPr wrap="none">
            <a:spAutoFit/>
          </a:bodyPr>
          <a:lstStyle/>
          <a:p>
            <a:r>
              <a:rPr kumimoji="1" lang="en-US" altLang="zh-CN" dirty="0">
                <a:solidFill>
                  <a:srgbClr val="00FA00"/>
                </a:solidFill>
              </a:rPr>
              <a:t>https://</a:t>
            </a:r>
            <a:r>
              <a:rPr kumimoji="1" lang="en-US" altLang="zh-CN" dirty="0" err="1">
                <a:solidFill>
                  <a:srgbClr val="00FA00"/>
                </a:solidFill>
              </a:rPr>
              <a:t>arxiv.org</a:t>
            </a:r>
            <a:r>
              <a:rPr kumimoji="1" lang="en-US" altLang="zh-CN" dirty="0">
                <a:solidFill>
                  <a:srgbClr val="00FA00"/>
                </a:solidFill>
              </a:rPr>
              <a:t>/abs/1807.07928</a:t>
            </a:r>
            <a:endParaRPr lang="zh-CN" altLang="en-US" dirty="0">
              <a:solidFill>
                <a:srgbClr val="00FA00"/>
              </a:solidFill>
            </a:endParaRPr>
          </a:p>
        </p:txBody>
      </p:sp>
      <p:sp>
        <p:nvSpPr>
          <p:cNvPr id="16" name="矩形 15">
            <a:extLst>
              <a:ext uri="{FF2B5EF4-FFF2-40B4-BE49-F238E27FC236}">
                <a16:creationId xmlns:a16="http://schemas.microsoft.com/office/drawing/2014/main" id="{6CF007D2-BA1E-4D4F-AD7F-58B11F8F3317}"/>
              </a:ext>
            </a:extLst>
          </p:cNvPr>
          <p:cNvSpPr/>
          <p:nvPr/>
        </p:nvSpPr>
        <p:spPr>
          <a:xfrm>
            <a:off x="6663643" y="5651182"/>
            <a:ext cx="1397498"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MAC/data</a:t>
            </a:r>
            <a:endParaRPr lang="zh-CN" altLang="en-US" sz="2000" b="1" dirty="0">
              <a:solidFill>
                <a:srgbClr val="374154"/>
              </a:solidFill>
              <a:latin typeface="Gill Sans MT" panose="020B0502020104020203" pitchFamily="34" charset="0"/>
            </a:endParaRPr>
          </a:p>
        </p:txBody>
      </p:sp>
      <p:sp>
        <p:nvSpPr>
          <p:cNvPr id="17" name="矩形 16">
            <a:extLst>
              <a:ext uri="{FF2B5EF4-FFF2-40B4-BE49-F238E27FC236}">
                <a16:creationId xmlns:a16="http://schemas.microsoft.com/office/drawing/2014/main" id="{A309D985-D200-6041-ABC0-8778B5D5199D}"/>
              </a:ext>
            </a:extLst>
          </p:cNvPr>
          <p:cNvSpPr/>
          <p:nvPr/>
        </p:nvSpPr>
        <p:spPr>
          <a:xfrm>
            <a:off x="824539" y="1444714"/>
            <a:ext cx="1538563"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MAC/Cycle</a:t>
            </a:r>
            <a:endParaRPr lang="zh-CN" altLang="en-US" sz="2000" b="1" dirty="0">
              <a:solidFill>
                <a:srgbClr val="374154"/>
              </a:solidFill>
              <a:latin typeface="Gill Sans MT" panose="020B0502020104020203" pitchFamily="34" charset="0"/>
            </a:endParaRPr>
          </a:p>
        </p:txBody>
      </p:sp>
      <p:cxnSp>
        <p:nvCxnSpPr>
          <p:cNvPr id="18" name="直线箭头连接符 17">
            <a:extLst>
              <a:ext uri="{FF2B5EF4-FFF2-40B4-BE49-F238E27FC236}">
                <a16:creationId xmlns:a16="http://schemas.microsoft.com/office/drawing/2014/main" id="{6B1BB0A6-4033-664D-83DF-5074E7EC23A4}"/>
              </a:ext>
            </a:extLst>
          </p:cNvPr>
          <p:cNvCxnSpPr>
            <a:cxnSpLocks/>
          </p:cNvCxnSpPr>
          <p:nvPr/>
        </p:nvCxnSpPr>
        <p:spPr bwMode="auto">
          <a:xfrm>
            <a:off x="1465898" y="5868418"/>
            <a:ext cx="4991243" cy="0"/>
          </a:xfrm>
          <a:prstGeom prst="straightConnector1">
            <a:avLst/>
          </a:prstGeom>
          <a:noFill/>
          <a:ln w="38100" cap="flat" cmpd="sng" algn="ctr">
            <a:solidFill>
              <a:srgbClr val="34393C"/>
            </a:solidFill>
            <a:prstDash val="solid"/>
            <a:round/>
            <a:headEnd type="none" w="med" len="med"/>
            <a:tailEnd type="triangle"/>
          </a:ln>
          <a:effectLst/>
        </p:spPr>
      </p:cxnSp>
      <p:cxnSp>
        <p:nvCxnSpPr>
          <p:cNvPr id="19" name="直线箭头连接符 18">
            <a:extLst>
              <a:ext uri="{FF2B5EF4-FFF2-40B4-BE49-F238E27FC236}">
                <a16:creationId xmlns:a16="http://schemas.microsoft.com/office/drawing/2014/main" id="{8385A594-D0F4-1B48-9F36-B9BC95768579}"/>
              </a:ext>
            </a:extLst>
          </p:cNvPr>
          <p:cNvCxnSpPr>
            <a:cxnSpLocks/>
          </p:cNvCxnSpPr>
          <p:nvPr/>
        </p:nvCxnSpPr>
        <p:spPr bwMode="auto">
          <a:xfrm flipV="1">
            <a:off x="1516876" y="1862708"/>
            <a:ext cx="0" cy="4103295"/>
          </a:xfrm>
          <a:prstGeom prst="straightConnector1">
            <a:avLst/>
          </a:prstGeom>
          <a:noFill/>
          <a:ln w="38100" cap="flat" cmpd="sng" algn="ctr">
            <a:solidFill>
              <a:srgbClr val="34393C"/>
            </a:solidFill>
            <a:prstDash val="solid"/>
            <a:round/>
            <a:headEnd type="none" w="med" len="med"/>
            <a:tailEnd type="triangle"/>
          </a:ln>
          <a:effectLst/>
        </p:spPr>
      </p:cxnSp>
      <p:cxnSp>
        <p:nvCxnSpPr>
          <p:cNvPr id="20" name="直线连接符 19">
            <a:extLst>
              <a:ext uri="{FF2B5EF4-FFF2-40B4-BE49-F238E27FC236}">
                <a16:creationId xmlns:a16="http://schemas.microsoft.com/office/drawing/2014/main" id="{3272922A-27C6-0745-9A71-D3388E52CC12}"/>
              </a:ext>
            </a:extLst>
          </p:cNvPr>
          <p:cNvCxnSpPr>
            <a:cxnSpLocks/>
          </p:cNvCxnSpPr>
          <p:nvPr/>
        </p:nvCxnSpPr>
        <p:spPr bwMode="auto">
          <a:xfrm flipV="1">
            <a:off x="1516876" y="3136037"/>
            <a:ext cx="979825" cy="2732383"/>
          </a:xfrm>
          <a:prstGeom prst="line">
            <a:avLst/>
          </a:prstGeom>
          <a:noFill/>
          <a:ln w="57150" cap="flat" cmpd="sng" algn="ctr">
            <a:solidFill>
              <a:srgbClr val="34393C"/>
            </a:solidFill>
            <a:prstDash val="solid"/>
            <a:round/>
            <a:headEnd type="none" w="med" len="med"/>
            <a:tailEnd type="none" w="med" len="med"/>
          </a:ln>
          <a:effectLst/>
        </p:spPr>
      </p:cxnSp>
      <p:cxnSp>
        <p:nvCxnSpPr>
          <p:cNvPr id="21" name="直线连接符 20">
            <a:extLst>
              <a:ext uri="{FF2B5EF4-FFF2-40B4-BE49-F238E27FC236}">
                <a16:creationId xmlns:a16="http://schemas.microsoft.com/office/drawing/2014/main" id="{EC4938A0-816E-3146-9636-14953B823A23}"/>
              </a:ext>
            </a:extLst>
          </p:cNvPr>
          <p:cNvCxnSpPr>
            <a:cxnSpLocks/>
          </p:cNvCxnSpPr>
          <p:nvPr/>
        </p:nvCxnSpPr>
        <p:spPr bwMode="auto">
          <a:xfrm>
            <a:off x="2496701" y="3136037"/>
            <a:ext cx="3180253" cy="0"/>
          </a:xfrm>
          <a:prstGeom prst="line">
            <a:avLst/>
          </a:prstGeom>
          <a:noFill/>
          <a:ln w="57150" cap="flat" cmpd="sng" algn="ctr">
            <a:solidFill>
              <a:srgbClr val="34393C"/>
            </a:solidFill>
            <a:prstDash val="solid"/>
            <a:round/>
            <a:headEnd type="none" w="med" len="med"/>
            <a:tailEnd type="none" w="med" len="med"/>
          </a:ln>
          <a:effectLst/>
        </p:spPr>
      </p:cxnSp>
      <p:cxnSp>
        <p:nvCxnSpPr>
          <p:cNvPr id="22" name="直线连接符 21">
            <a:extLst>
              <a:ext uri="{FF2B5EF4-FFF2-40B4-BE49-F238E27FC236}">
                <a16:creationId xmlns:a16="http://schemas.microsoft.com/office/drawing/2014/main" id="{44FC244D-B97C-4E45-9398-3F29DAC1F90D}"/>
              </a:ext>
            </a:extLst>
          </p:cNvPr>
          <p:cNvCxnSpPr>
            <a:cxnSpLocks/>
          </p:cNvCxnSpPr>
          <p:nvPr/>
        </p:nvCxnSpPr>
        <p:spPr bwMode="auto">
          <a:xfrm>
            <a:off x="1516876" y="3136037"/>
            <a:ext cx="979825"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23" name="矩形 22">
            <a:extLst>
              <a:ext uri="{FF2B5EF4-FFF2-40B4-BE49-F238E27FC236}">
                <a16:creationId xmlns:a16="http://schemas.microsoft.com/office/drawing/2014/main" id="{0E3F9034-1D45-1944-BD39-AA573B964240}"/>
              </a:ext>
            </a:extLst>
          </p:cNvPr>
          <p:cNvSpPr/>
          <p:nvPr/>
        </p:nvSpPr>
        <p:spPr>
          <a:xfrm>
            <a:off x="-111393" y="2869010"/>
            <a:ext cx="1577291" cy="646331"/>
          </a:xfrm>
          <a:prstGeom prst="rect">
            <a:avLst/>
          </a:prstGeom>
        </p:spPr>
        <p:txBody>
          <a:bodyPr wrap="none">
            <a:spAutoFit/>
          </a:bodyPr>
          <a:lstStyle/>
          <a:p>
            <a:pPr algn="r"/>
            <a:r>
              <a:rPr kumimoji="1" lang="en-US" altLang="zh-CN" b="1" dirty="0">
                <a:solidFill>
                  <a:srgbClr val="374154"/>
                </a:solidFill>
                <a:latin typeface="Gill Sans MT" panose="020B0502020104020203" pitchFamily="34" charset="0"/>
              </a:rPr>
              <a:t>Peak</a:t>
            </a:r>
          </a:p>
          <a:p>
            <a:pPr algn="r"/>
            <a:r>
              <a:rPr kumimoji="1" lang="en-US" altLang="zh-CN" b="1" dirty="0">
                <a:solidFill>
                  <a:srgbClr val="374154"/>
                </a:solidFill>
                <a:latin typeface="Gill Sans MT" panose="020B0502020104020203" pitchFamily="34" charset="0"/>
              </a:rPr>
              <a:t>Performance</a:t>
            </a:r>
            <a:endParaRPr lang="zh-CN" altLang="en-US" b="1" dirty="0">
              <a:solidFill>
                <a:srgbClr val="374154"/>
              </a:solidFill>
              <a:latin typeface="Gill Sans MT" panose="020B0502020104020203" pitchFamily="34" charset="0"/>
            </a:endParaRPr>
          </a:p>
        </p:txBody>
      </p:sp>
      <p:cxnSp>
        <p:nvCxnSpPr>
          <p:cNvPr id="24" name="直线连接符 23">
            <a:extLst>
              <a:ext uri="{FF2B5EF4-FFF2-40B4-BE49-F238E27FC236}">
                <a16:creationId xmlns:a16="http://schemas.microsoft.com/office/drawing/2014/main" id="{CB6A7755-D58F-3144-8DF2-B9DAF7D4C2A6}"/>
              </a:ext>
            </a:extLst>
          </p:cNvPr>
          <p:cNvCxnSpPr>
            <a:cxnSpLocks/>
          </p:cNvCxnSpPr>
          <p:nvPr/>
        </p:nvCxnSpPr>
        <p:spPr bwMode="auto">
          <a:xfrm>
            <a:off x="1573584" y="2294756"/>
            <a:ext cx="4103370" cy="0"/>
          </a:xfrm>
          <a:prstGeom prst="line">
            <a:avLst/>
          </a:prstGeom>
          <a:noFill/>
          <a:ln w="38100" cap="flat" cmpd="sng" algn="ctr">
            <a:solidFill>
              <a:schemeClr val="bg1">
                <a:lumMod val="50000"/>
              </a:schemeClr>
            </a:solidFill>
            <a:prstDash val="sysDot"/>
            <a:round/>
            <a:headEnd type="none" w="med" len="med"/>
            <a:tailEnd type="none" w="med" len="med"/>
          </a:ln>
          <a:effectLst/>
        </p:spPr>
      </p:cxnSp>
      <p:cxnSp>
        <p:nvCxnSpPr>
          <p:cNvPr id="25" name="直线连接符 24">
            <a:extLst>
              <a:ext uri="{FF2B5EF4-FFF2-40B4-BE49-F238E27FC236}">
                <a16:creationId xmlns:a16="http://schemas.microsoft.com/office/drawing/2014/main" id="{40A68990-1B44-6F4B-81E2-9510946DA103}"/>
              </a:ext>
            </a:extLst>
          </p:cNvPr>
          <p:cNvCxnSpPr>
            <a:cxnSpLocks/>
          </p:cNvCxnSpPr>
          <p:nvPr/>
        </p:nvCxnSpPr>
        <p:spPr bwMode="auto">
          <a:xfrm>
            <a:off x="1573584" y="2726804"/>
            <a:ext cx="4103370"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26" name="矩形 25">
            <a:extLst>
              <a:ext uri="{FF2B5EF4-FFF2-40B4-BE49-F238E27FC236}">
                <a16:creationId xmlns:a16="http://schemas.microsoft.com/office/drawing/2014/main" id="{6A3988C7-3620-AF4C-BC05-5DDC058C0317}"/>
              </a:ext>
            </a:extLst>
          </p:cNvPr>
          <p:cNvSpPr/>
          <p:nvPr/>
        </p:nvSpPr>
        <p:spPr>
          <a:xfrm>
            <a:off x="5793051" y="2054631"/>
            <a:ext cx="3516988" cy="400110"/>
          </a:xfrm>
          <a:prstGeom prst="rect">
            <a:avLst/>
          </a:prstGeom>
        </p:spPr>
        <p:txBody>
          <a:bodyPr wrap="none">
            <a:spAutoFit/>
          </a:bodyPr>
          <a:lstStyle/>
          <a:p>
            <a:r>
              <a:rPr lang="en-US" altLang="zh-CN" sz="2000" dirty="0">
                <a:solidFill>
                  <a:schemeClr val="bg1">
                    <a:lumMod val="75000"/>
                  </a:schemeClr>
                </a:solidFill>
                <a:latin typeface="Gill Sans MT" panose="020B0502020104020203" pitchFamily="34" charset="0"/>
                <a:ea typeface="Microsoft YaHei" panose="020B0503020204020204" pitchFamily="34" charset="-122"/>
              </a:rPr>
              <a:t>Step1:</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max</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workload</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parallelism</a:t>
            </a:r>
          </a:p>
        </p:txBody>
      </p:sp>
      <p:sp>
        <p:nvSpPr>
          <p:cNvPr id="27" name="矩形 26">
            <a:extLst>
              <a:ext uri="{FF2B5EF4-FFF2-40B4-BE49-F238E27FC236}">
                <a16:creationId xmlns:a16="http://schemas.microsoft.com/office/drawing/2014/main" id="{14C432AC-888A-654F-9F5D-B4C75E294D8A}"/>
              </a:ext>
            </a:extLst>
          </p:cNvPr>
          <p:cNvSpPr/>
          <p:nvPr/>
        </p:nvSpPr>
        <p:spPr>
          <a:xfrm>
            <a:off x="5793051" y="2496543"/>
            <a:ext cx="3412216" cy="400110"/>
          </a:xfrm>
          <a:prstGeom prst="rect">
            <a:avLst/>
          </a:prstGeom>
        </p:spPr>
        <p:txBody>
          <a:bodyPr wrap="none">
            <a:spAutoFit/>
          </a:bodyPr>
          <a:lstStyle/>
          <a:p>
            <a:r>
              <a:rPr lang="en-US" altLang="zh-CN" sz="2000" dirty="0">
                <a:solidFill>
                  <a:schemeClr val="bg1">
                    <a:lumMod val="75000"/>
                  </a:schemeClr>
                </a:solidFill>
                <a:latin typeface="Gill Sans MT" panose="020B0502020104020203" pitchFamily="34" charset="0"/>
                <a:ea typeface="Microsoft YaHei" panose="020B0503020204020204" pitchFamily="34" charset="-122"/>
              </a:rPr>
              <a:t>Step2:</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max</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dataflow</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parallelism</a:t>
            </a:r>
          </a:p>
        </p:txBody>
      </p:sp>
      <p:sp>
        <p:nvSpPr>
          <p:cNvPr id="28" name="矩形 27">
            <a:extLst>
              <a:ext uri="{FF2B5EF4-FFF2-40B4-BE49-F238E27FC236}">
                <a16:creationId xmlns:a16="http://schemas.microsoft.com/office/drawing/2014/main" id="{67C26F98-F7A0-8A4E-BF8F-B928F29689AC}"/>
              </a:ext>
            </a:extLst>
          </p:cNvPr>
          <p:cNvSpPr/>
          <p:nvPr/>
        </p:nvSpPr>
        <p:spPr>
          <a:xfrm>
            <a:off x="5793051" y="2938455"/>
            <a:ext cx="512550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Number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of</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(Theoretical</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Peak</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Performance)</a:t>
            </a:r>
          </a:p>
        </p:txBody>
      </p:sp>
      <p:cxnSp>
        <p:nvCxnSpPr>
          <p:cNvPr id="30" name="直线连接符 29">
            <a:extLst>
              <a:ext uri="{FF2B5EF4-FFF2-40B4-BE49-F238E27FC236}">
                <a16:creationId xmlns:a16="http://schemas.microsoft.com/office/drawing/2014/main" id="{EA12C42C-2DD8-5B4D-84E6-A4F6E1196EC3}"/>
              </a:ext>
            </a:extLst>
          </p:cNvPr>
          <p:cNvCxnSpPr>
            <a:cxnSpLocks/>
          </p:cNvCxnSpPr>
          <p:nvPr/>
        </p:nvCxnSpPr>
        <p:spPr bwMode="auto">
          <a:xfrm>
            <a:off x="3290069" y="4464246"/>
            <a:ext cx="2386885" cy="0"/>
          </a:xfrm>
          <a:prstGeom prst="line">
            <a:avLst/>
          </a:prstGeom>
          <a:noFill/>
          <a:ln w="57150" cap="flat" cmpd="sng" algn="ctr">
            <a:solidFill>
              <a:srgbClr val="C00000"/>
            </a:solidFill>
            <a:prstDash val="solid"/>
            <a:round/>
            <a:headEnd type="none" w="med" len="med"/>
            <a:tailEnd type="none" w="med" len="med"/>
          </a:ln>
          <a:effectLst/>
        </p:spPr>
      </p:cxnSp>
      <p:cxnSp>
        <p:nvCxnSpPr>
          <p:cNvPr id="34" name="直线连接符 33">
            <a:extLst>
              <a:ext uri="{FF2B5EF4-FFF2-40B4-BE49-F238E27FC236}">
                <a16:creationId xmlns:a16="http://schemas.microsoft.com/office/drawing/2014/main" id="{B13977AE-3047-FA42-83D5-ECA380F8924C}"/>
              </a:ext>
            </a:extLst>
          </p:cNvPr>
          <p:cNvCxnSpPr>
            <a:cxnSpLocks/>
          </p:cNvCxnSpPr>
          <p:nvPr/>
        </p:nvCxnSpPr>
        <p:spPr bwMode="auto">
          <a:xfrm>
            <a:off x="1573584" y="3611651"/>
            <a:ext cx="4103370" cy="0"/>
          </a:xfrm>
          <a:prstGeom prst="line">
            <a:avLst/>
          </a:prstGeom>
          <a:noFill/>
          <a:ln w="38100" cap="flat" cmpd="sng" algn="ctr">
            <a:solidFill>
              <a:schemeClr val="bg1">
                <a:lumMod val="50000"/>
              </a:schemeClr>
            </a:solidFill>
            <a:prstDash val="sysDot"/>
            <a:round/>
            <a:headEnd type="none" w="med" len="med"/>
            <a:tailEnd type="none" w="med" len="med"/>
          </a:ln>
          <a:effectLst/>
        </p:spPr>
      </p:cxnSp>
      <p:cxnSp>
        <p:nvCxnSpPr>
          <p:cNvPr id="35" name="直线连接符 34">
            <a:extLst>
              <a:ext uri="{FF2B5EF4-FFF2-40B4-BE49-F238E27FC236}">
                <a16:creationId xmlns:a16="http://schemas.microsoft.com/office/drawing/2014/main" id="{CBD18DF7-772F-3A47-9AC4-C835B3D1C6A0}"/>
              </a:ext>
            </a:extLst>
          </p:cNvPr>
          <p:cNvCxnSpPr>
            <a:cxnSpLocks/>
          </p:cNvCxnSpPr>
          <p:nvPr/>
        </p:nvCxnSpPr>
        <p:spPr bwMode="auto">
          <a:xfrm>
            <a:off x="1573584" y="4022334"/>
            <a:ext cx="4103370" cy="0"/>
          </a:xfrm>
          <a:prstGeom prst="line">
            <a:avLst/>
          </a:prstGeom>
          <a:noFill/>
          <a:ln w="38100" cap="flat" cmpd="sng" algn="ctr">
            <a:solidFill>
              <a:schemeClr val="bg1">
                <a:lumMod val="50000"/>
              </a:schemeClr>
            </a:solidFill>
            <a:prstDash val="sysDot"/>
            <a:round/>
            <a:headEnd type="none" w="med" len="med"/>
            <a:tailEnd type="none" w="med" len="med"/>
          </a:ln>
          <a:effectLst/>
        </p:spPr>
      </p:cxnSp>
    </p:spTree>
    <p:extLst>
      <p:ext uri="{BB962C8B-B14F-4D97-AF65-F5344CB8AC3E}">
        <p14:creationId xmlns:p14="http://schemas.microsoft.com/office/powerpoint/2010/main" val="1484066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线连接符 28">
            <a:extLst>
              <a:ext uri="{FF2B5EF4-FFF2-40B4-BE49-F238E27FC236}">
                <a16:creationId xmlns:a16="http://schemas.microsoft.com/office/drawing/2014/main" id="{9ABE7345-F15D-BE4D-93B1-C4AFB821F6A1}"/>
              </a:ext>
            </a:extLst>
          </p:cNvPr>
          <p:cNvCxnSpPr>
            <a:cxnSpLocks/>
          </p:cNvCxnSpPr>
          <p:nvPr/>
        </p:nvCxnSpPr>
        <p:spPr bwMode="auto">
          <a:xfrm flipV="1">
            <a:off x="1516876" y="4464246"/>
            <a:ext cx="1773193" cy="1386991"/>
          </a:xfrm>
          <a:prstGeom prst="line">
            <a:avLst/>
          </a:prstGeom>
          <a:noFill/>
          <a:ln w="57150" cap="flat" cmpd="sng" algn="ctr">
            <a:solidFill>
              <a:srgbClr val="C00000"/>
            </a:solidFill>
            <a:prstDash val="solid"/>
            <a:round/>
            <a:headEnd type="none" w="med" len="med"/>
            <a:tailEnd type="none" w="med" len="med"/>
          </a:ln>
          <a:effectLst/>
        </p:spPr>
      </p:cxnSp>
      <p:sp>
        <p:nvSpPr>
          <p:cNvPr id="4" name="标题 3">
            <a:extLst>
              <a:ext uri="{FF2B5EF4-FFF2-40B4-BE49-F238E27FC236}">
                <a16:creationId xmlns:a16="http://schemas.microsoft.com/office/drawing/2014/main" id="{9EDA80EF-1A04-5B4D-A067-4BE19C1FD4BF}"/>
              </a:ext>
            </a:extLst>
          </p:cNvPr>
          <p:cNvSpPr>
            <a:spLocks noGrp="1"/>
          </p:cNvSpPr>
          <p:nvPr>
            <p:ph type="title"/>
          </p:nvPr>
        </p:nvSpPr>
        <p:spPr/>
        <p:txBody>
          <a:bodyPr/>
          <a:lstStyle/>
          <a:p>
            <a:r>
              <a:rPr lang="zh-CN" altLang="en-US" dirty="0"/>
              <a:t>计算性能仿真</a:t>
            </a:r>
          </a:p>
        </p:txBody>
      </p:sp>
      <p:sp>
        <p:nvSpPr>
          <p:cNvPr id="10" name="矩形 9">
            <a:extLst>
              <a:ext uri="{FF2B5EF4-FFF2-40B4-BE49-F238E27FC236}">
                <a16:creationId xmlns:a16="http://schemas.microsoft.com/office/drawing/2014/main" id="{9775BB7A-DDBF-C14F-AA09-BEA67E1FA489}"/>
              </a:ext>
            </a:extLst>
          </p:cNvPr>
          <p:cNvSpPr/>
          <p:nvPr/>
        </p:nvSpPr>
        <p:spPr>
          <a:xfrm>
            <a:off x="5793051" y="3380367"/>
            <a:ext cx="4020716" cy="400110"/>
          </a:xfrm>
          <a:prstGeom prst="rect">
            <a:avLst/>
          </a:prstGeom>
        </p:spPr>
        <p:txBody>
          <a:bodyPr wrap="none">
            <a:spAutoFit/>
          </a:bodyPr>
          <a:lstStyle/>
          <a:p>
            <a:r>
              <a:rPr lang="en-US" altLang="zh-CN" sz="2000" dirty="0">
                <a:solidFill>
                  <a:schemeClr val="bg1">
                    <a:lumMod val="75000"/>
                  </a:schemeClr>
                </a:solidFill>
                <a:latin typeface="Gill Sans MT" panose="020B0502020104020203" pitchFamily="34" charset="0"/>
                <a:ea typeface="Microsoft YaHei" panose="020B0503020204020204" pitchFamily="34" charset="-122"/>
              </a:rPr>
              <a:t>step3:</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PEs</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under</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a</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finite</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PE</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array</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size</a:t>
            </a:r>
          </a:p>
        </p:txBody>
      </p:sp>
      <p:sp>
        <p:nvSpPr>
          <p:cNvPr id="11" name="矩形 10">
            <a:extLst>
              <a:ext uri="{FF2B5EF4-FFF2-40B4-BE49-F238E27FC236}">
                <a16:creationId xmlns:a16="http://schemas.microsoft.com/office/drawing/2014/main" id="{0E1A0A64-37C6-0C44-B1D7-572964CF5E25}"/>
              </a:ext>
            </a:extLst>
          </p:cNvPr>
          <p:cNvSpPr/>
          <p:nvPr/>
        </p:nvSpPr>
        <p:spPr>
          <a:xfrm>
            <a:off x="5793051" y="3822279"/>
            <a:ext cx="4510017" cy="400110"/>
          </a:xfrm>
          <a:prstGeom prst="rect">
            <a:avLst/>
          </a:prstGeom>
        </p:spPr>
        <p:txBody>
          <a:bodyPr wrap="none">
            <a:spAutoFit/>
          </a:bodyPr>
          <a:lstStyle/>
          <a:p>
            <a:r>
              <a:rPr lang="en-US" altLang="zh-CN" sz="2000" dirty="0">
                <a:solidFill>
                  <a:schemeClr val="bg1">
                    <a:lumMod val="75000"/>
                  </a:schemeClr>
                </a:solidFill>
                <a:latin typeface="Gill Sans MT" panose="020B0502020104020203" pitchFamily="34" charset="0"/>
                <a:ea typeface="Microsoft YaHei" panose="020B0503020204020204" pitchFamily="34" charset="-122"/>
              </a:rPr>
              <a:t>step4:</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PEs</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under</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fixed</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PE</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array</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dimension</a:t>
            </a:r>
          </a:p>
        </p:txBody>
      </p:sp>
      <p:sp>
        <p:nvSpPr>
          <p:cNvPr id="12" name="矩形 11">
            <a:extLst>
              <a:ext uri="{FF2B5EF4-FFF2-40B4-BE49-F238E27FC236}">
                <a16:creationId xmlns:a16="http://schemas.microsoft.com/office/drawing/2014/main" id="{B77A7D4B-10E3-9044-9EB5-1AB2DC95F54E}"/>
              </a:ext>
            </a:extLst>
          </p:cNvPr>
          <p:cNvSpPr/>
          <p:nvPr/>
        </p:nvSpPr>
        <p:spPr>
          <a:xfrm>
            <a:off x="5793051" y="4264191"/>
            <a:ext cx="4214102" cy="400110"/>
          </a:xfrm>
          <a:prstGeom prst="rect">
            <a:avLst/>
          </a:prstGeom>
        </p:spPr>
        <p:txBody>
          <a:bodyPr wrap="none">
            <a:spAutoFit/>
          </a:bodyPr>
          <a:lstStyle/>
          <a:p>
            <a:r>
              <a:rPr lang="en-US" altLang="zh-CN" sz="2000" dirty="0">
                <a:solidFill>
                  <a:schemeClr val="bg1">
                    <a:lumMod val="75000"/>
                  </a:schemeClr>
                </a:solidFill>
                <a:latin typeface="Gill Sans MT" panose="020B0502020104020203" pitchFamily="34" charset="0"/>
                <a:ea typeface="Microsoft YaHei" panose="020B0503020204020204" pitchFamily="34" charset="-122"/>
              </a:rPr>
              <a:t>step5:</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PEs</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under</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fixed</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storage</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capacity</a:t>
            </a:r>
          </a:p>
        </p:txBody>
      </p:sp>
      <p:sp>
        <p:nvSpPr>
          <p:cNvPr id="13" name="矩形 12">
            <a:extLst>
              <a:ext uri="{FF2B5EF4-FFF2-40B4-BE49-F238E27FC236}">
                <a16:creationId xmlns:a16="http://schemas.microsoft.com/office/drawing/2014/main" id="{4BF6D906-B972-804F-A93D-725C98C8C7F7}"/>
              </a:ext>
            </a:extLst>
          </p:cNvPr>
          <p:cNvSpPr/>
          <p:nvPr/>
        </p:nvSpPr>
        <p:spPr>
          <a:xfrm>
            <a:off x="5793051" y="4706103"/>
            <a:ext cx="6175730"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step6:</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lower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utilization</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due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to</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insufficient</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average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BW</a:t>
            </a:r>
          </a:p>
        </p:txBody>
      </p:sp>
      <p:sp>
        <p:nvSpPr>
          <p:cNvPr id="14" name="矩形 13">
            <a:extLst>
              <a:ext uri="{FF2B5EF4-FFF2-40B4-BE49-F238E27FC236}">
                <a16:creationId xmlns:a16="http://schemas.microsoft.com/office/drawing/2014/main" id="{AB76B1C0-6DAD-9D4B-BDE6-7FF0F3F9536B}"/>
              </a:ext>
            </a:extLst>
          </p:cNvPr>
          <p:cNvSpPr/>
          <p:nvPr/>
        </p:nvSpPr>
        <p:spPr>
          <a:xfrm>
            <a:off x="5793051" y="5148013"/>
            <a:ext cx="5332294"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step7:</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lower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utilization</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due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to</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insufficient</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BW</a:t>
            </a:r>
          </a:p>
        </p:txBody>
      </p:sp>
      <p:sp>
        <p:nvSpPr>
          <p:cNvPr id="15" name="矩形 14">
            <a:extLst>
              <a:ext uri="{FF2B5EF4-FFF2-40B4-BE49-F238E27FC236}">
                <a16:creationId xmlns:a16="http://schemas.microsoft.com/office/drawing/2014/main" id="{3700580B-74B7-8D43-9E01-9C40F6018D19}"/>
              </a:ext>
            </a:extLst>
          </p:cNvPr>
          <p:cNvSpPr/>
          <p:nvPr/>
        </p:nvSpPr>
        <p:spPr>
          <a:xfrm>
            <a:off x="4946253" y="6216281"/>
            <a:ext cx="3312702" cy="369332"/>
          </a:xfrm>
          <a:prstGeom prst="rect">
            <a:avLst/>
          </a:prstGeom>
        </p:spPr>
        <p:txBody>
          <a:bodyPr wrap="none">
            <a:spAutoFit/>
          </a:bodyPr>
          <a:lstStyle/>
          <a:p>
            <a:r>
              <a:rPr kumimoji="1" lang="en-US" altLang="zh-CN" dirty="0">
                <a:solidFill>
                  <a:srgbClr val="00FA00"/>
                </a:solidFill>
              </a:rPr>
              <a:t>https://</a:t>
            </a:r>
            <a:r>
              <a:rPr kumimoji="1" lang="en-US" altLang="zh-CN" dirty="0" err="1">
                <a:solidFill>
                  <a:srgbClr val="00FA00"/>
                </a:solidFill>
              </a:rPr>
              <a:t>arxiv.org</a:t>
            </a:r>
            <a:r>
              <a:rPr kumimoji="1" lang="en-US" altLang="zh-CN" dirty="0">
                <a:solidFill>
                  <a:srgbClr val="00FA00"/>
                </a:solidFill>
              </a:rPr>
              <a:t>/abs/1807.07928</a:t>
            </a:r>
            <a:endParaRPr lang="zh-CN" altLang="en-US" dirty="0">
              <a:solidFill>
                <a:srgbClr val="00FA00"/>
              </a:solidFill>
            </a:endParaRPr>
          </a:p>
        </p:txBody>
      </p:sp>
      <p:sp>
        <p:nvSpPr>
          <p:cNvPr id="16" name="矩形 15">
            <a:extLst>
              <a:ext uri="{FF2B5EF4-FFF2-40B4-BE49-F238E27FC236}">
                <a16:creationId xmlns:a16="http://schemas.microsoft.com/office/drawing/2014/main" id="{6CF007D2-BA1E-4D4F-AD7F-58B11F8F3317}"/>
              </a:ext>
            </a:extLst>
          </p:cNvPr>
          <p:cNvSpPr/>
          <p:nvPr/>
        </p:nvSpPr>
        <p:spPr>
          <a:xfrm>
            <a:off x="6663643" y="5651182"/>
            <a:ext cx="1233992"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MAC/data</a:t>
            </a:r>
            <a:endParaRPr lang="zh-CN" altLang="en-US" sz="2000" dirty="0">
              <a:solidFill>
                <a:srgbClr val="374154"/>
              </a:solidFill>
              <a:latin typeface="Gill Sans MT" panose="020B0502020104020203" pitchFamily="34" charset="0"/>
            </a:endParaRPr>
          </a:p>
        </p:txBody>
      </p:sp>
      <p:sp>
        <p:nvSpPr>
          <p:cNvPr id="17" name="矩形 16">
            <a:extLst>
              <a:ext uri="{FF2B5EF4-FFF2-40B4-BE49-F238E27FC236}">
                <a16:creationId xmlns:a16="http://schemas.microsoft.com/office/drawing/2014/main" id="{A309D985-D200-6041-ABC0-8778B5D5199D}"/>
              </a:ext>
            </a:extLst>
          </p:cNvPr>
          <p:cNvSpPr/>
          <p:nvPr/>
        </p:nvSpPr>
        <p:spPr>
          <a:xfrm>
            <a:off x="824539" y="1286644"/>
            <a:ext cx="1384674"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MAC/Cycle</a:t>
            </a:r>
            <a:endParaRPr lang="zh-CN" altLang="en-US" sz="2000" dirty="0">
              <a:solidFill>
                <a:srgbClr val="374154"/>
              </a:solidFill>
              <a:latin typeface="Gill Sans MT" panose="020B0502020104020203" pitchFamily="34" charset="0"/>
            </a:endParaRPr>
          </a:p>
        </p:txBody>
      </p:sp>
      <p:cxnSp>
        <p:nvCxnSpPr>
          <p:cNvPr id="18" name="直线箭头连接符 17">
            <a:extLst>
              <a:ext uri="{FF2B5EF4-FFF2-40B4-BE49-F238E27FC236}">
                <a16:creationId xmlns:a16="http://schemas.microsoft.com/office/drawing/2014/main" id="{6B1BB0A6-4033-664D-83DF-5074E7EC23A4}"/>
              </a:ext>
            </a:extLst>
          </p:cNvPr>
          <p:cNvCxnSpPr>
            <a:cxnSpLocks/>
          </p:cNvCxnSpPr>
          <p:nvPr/>
        </p:nvCxnSpPr>
        <p:spPr bwMode="auto">
          <a:xfrm>
            <a:off x="1465898" y="5868418"/>
            <a:ext cx="4991243" cy="0"/>
          </a:xfrm>
          <a:prstGeom prst="straightConnector1">
            <a:avLst/>
          </a:prstGeom>
          <a:noFill/>
          <a:ln w="38100" cap="flat" cmpd="sng" algn="ctr">
            <a:solidFill>
              <a:srgbClr val="34393C"/>
            </a:solidFill>
            <a:prstDash val="solid"/>
            <a:round/>
            <a:headEnd type="none" w="med" len="med"/>
            <a:tailEnd type="triangle"/>
          </a:ln>
          <a:effectLst/>
        </p:spPr>
      </p:cxnSp>
      <p:cxnSp>
        <p:nvCxnSpPr>
          <p:cNvPr id="19" name="直线箭头连接符 18">
            <a:extLst>
              <a:ext uri="{FF2B5EF4-FFF2-40B4-BE49-F238E27FC236}">
                <a16:creationId xmlns:a16="http://schemas.microsoft.com/office/drawing/2014/main" id="{8385A594-D0F4-1B48-9F36-B9BC95768579}"/>
              </a:ext>
            </a:extLst>
          </p:cNvPr>
          <p:cNvCxnSpPr>
            <a:cxnSpLocks/>
          </p:cNvCxnSpPr>
          <p:nvPr/>
        </p:nvCxnSpPr>
        <p:spPr bwMode="auto">
          <a:xfrm flipV="1">
            <a:off x="1516876" y="1862708"/>
            <a:ext cx="0" cy="4103295"/>
          </a:xfrm>
          <a:prstGeom prst="straightConnector1">
            <a:avLst/>
          </a:prstGeom>
          <a:noFill/>
          <a:ln w="38100" cap="flat" cmpd="sng" algn="ctr">
            <a:solidFill>
              <a:srgbClr val="34393C"/>
            </a:solidFill>
            <a:prstDash val="solid"/>
            <a:round/>
            <a:headEnd type="none" w="med" len="med"/>
            <a:tailEnd type="triangle"/>
          </a:ln>
          <a:effectLst/>
        </p:spPr>
      </p:cxnSp>
      <p:cxnSp>
        <p:nvCxnSpPr>
          <p:cNvPr id="20" name="直线连接符 19">
            <a:extLst>
              <a:ext uri="{FF2B5EF4-FFF2-40B4-BE49-F238E27FC236}">
                <a16:creationId xmlns:a16="http://schemas.microsoft.com/office/drawing/2014/main" id="{3272922A-27C6-0745-9A71-D3388E52CC12}"/>
              </a:ext>
            </a:extLst>
          </p:cNvPr>
          <p:cNvCxnSpPr>
            <a:cxnSpLocks/>
          </p:cNvCxnSpPr>
          <p:nvPr/>
        </p:nvCxnSpPr>
        <p:spPr bwMode="auto">
          <a:xfrm flipV="1">
            <a:off x="1516876" y="3136037"/>
            <a:ext cx="979825" cy="2732383"/>
          </a:xfrm>
          <a:prstGeom prst="line">
            <a:avLst/>
          </a:prstGeom>
          <a:noFill/>
          <a:ln w="57150" cap="flat" cmpd="sng" algn="ctr">
            <a:solidFill>
              <a:srgbClr val="34393C"/>
            </a:solidFill>
            <a:prstDash val="solid"/>
            <a:round/>
            <a:headEnd type="none" w="med" len="med"/>
            <a:tailEnd type="none" w="med" len="med"/>
          </a:ln>
          <a:effectLst/>
        </p:spPr>
      </p:cxnSp>
      <p:cxnSp>
        <p:nvCxnSpPr>
          <p:cNvPr id="21" name="直线连接符 20">
            <a:extLst>
              <a:ext uri="{FF2B5EF4-FFF2-40B4-BE49-F238E27FC236}">
                <a16:creationId xmlns:a16="http://schemas.microsoft.com/office/drawing/2014/main" id="{EC4938A0-816E-3146-9636-14953B823A23}"/>
              </a:ext>
            </a:extLst>
          </p:cNvPr>
          <p:cNvCxnSpPr>
            <a:cxnSpLocks/>
          </p:cNvCxnSpPr>
          <p:nvPr/>
        </p:nvCxnSpPr>
        <p:spPr bwMode="auto">
          <a:xfrm>
            <a:off x="2496701" y="3136037"/>
            <a:ext cx="3180253" cy="0"/>
          </a:xfrm>
          <a:prstGeom prst="line">
            <a:avLst/>
          </a:prstGeom>
          <a:noFill/>
          <a:ln w="57150" cap="flat" cmpd="sng" algn="ctr">
            <a:solidFill>
              <a:srgbClr val="34393C"/>
            </a:solidFill>
            <a:prstDash val="solid"/>
            <a:round/>
            <a:headEnd type="none" w="med" len="med"/>
            <a:tailEnd type="none" w="med" len="med"/>
          </a:ln>
          <a:effectLst/>
        </p:spPr>
      </p:cxnSp>
      <p:cxnSp>
        <p:nvCxnSpPr>
          <p:cNvPr id="22" name="直线连接符 21">
            <a:extLst>
              <a:ext uri="{FF2B5EF4-FFF2-40B4-BE49-F238E27FC236}">
                <a16:creationId xmlns:a16="http://schemas.microsoft.com/office/drawing/2014/main" id="{44FC244D-B97C-4E45-9398-3F29DAC1F90D}"/>
              </a:ext>
            </a:extLst>
          </p:cNvPr>
          <p:cNvCxnSpPr>
            <a:cxnSpLocks/>
          </p:cNvCxnSpPr>
          <p:nvPr/>
        </p:nvCxnSpPr>
        <p:spPr bwMode="auto">
          <a:xfrm>
            <a:off x="1516876" y="3136037"/>
            <a:ext cx="979825"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23" name="矩形 22">
            <a:extLst>
              <a:ext uri="{FF2B5EF4-FFF2-40B4-BE49-F238E27FC236}">
                <a16:creationId xmlns:a16="http://schemas.microsoft.com/office/drawing/2014/main" id="{0E3F9034-1D45-1944-BD39-AA573B964240}"/>
              </a:ext>
            </a:extLst>
          </p:cNvPr>
          <p:cNvSpPr/>
          <p:nvPr/>
        </p:nvSpPr>
        <p:spPr>
          <a:xfrm>
            <a:off x="91803" y="2869010"/>
            <a:ext cx="1374095" cy="646331"/>
          </a:xfrm>
          <a:prstGeom prst="rect">
            <a:avLst/>
          </a:prstGeom>
        </p:spPr>
        <p:txBody>
          <a:bodyPr wrap="none">
            <a:spAutoFit/>
          </a:bodyPr>
          <a:lstStyle/>
          <a:p>
            <a:pPr algn="r"/>
            <a:r>
              <a:rPr kumimoji="1" lang="en-US" altLang="zh-CN" dirty="0">
                <a:solidFill>
                  <a:srgbClr val="374154"/>
                </a:solidFill>
                <a:latin typeface="Gill Sans MT" panose="020B0502020104020203" pitchFamily="34" charset="0"/>
              </a:rPr>
              <a:t>Peak</a:t>
            </a:r>
          </a:p>
          <a:p>
            <a:pPr algn="r"/>
            <a:r>
              <a:rPr kumimoji="1" lang="en-US" altLang="zh-CN" dirty="0">
                <a:solidFill>
                  <a:srgbClr val="374154"/>
                </a:solidFill>
                <a:latin typeface="Gill Sans MT" panose="020B0502020104020203" pitchFamily="34" charset="0"/>
              </a:rPr>
              <a:t>Performance</a:t>
            </a:r>
            <a:endParaRPr lang="zh-CN" altLang="en-US" dirty="0">
              <a:solidFill>
                <a:srgbClr val="374154"/>
              </a:solidFill>
              <a:latin typeface="Gill Sans MT" panose="020B0502020104020203" pitchFamily="34" charset="0"/>
            </a:endParaRPr>
          </a:p>
        </p:txBody>
      </p:sp>
      <p:cxnSp>
        <p:nvCxnSpPr>
          <p:cNvPr id="24" name="直线连接符 23">
            <a:extLst>
              <a:ext uri="{FF2B5EF4-FFF2-40B4-BE49-F238E27FC236}">
                <a16:creationId xmlns:a16="http://schemas.microsoft.com/office/drawing/2014/main" id="{CB6A7755-D58F-3144-8DF2-B9DAF7D4C2A6}"/>
              </a:ext>
            </a:extLst>
          </p:cNvPr>
          <p:cNvCxnSpPr>
            <a:cxnSpLocks/>
          </p:cNvCxnSpPr>
          <p:nvPr/>
        </p:nvCxnSpPr>
        <p:spPr bwMode="auto">
          <a:xfrm>
            <a:off x="1573584" y="2294756"/>
            <a:ext cx="4103370" cy="0"/>
          </a:xfrm>
          <a:prstGeom prst="line">
            <a:avLst/>
          </a:prstGeom>
          <a:noFill/>
          <a:ln w="38100" cap="flat" cmpd="sng" algn="ctr">
            <a:solidFill>
              <a:schemeClr val="bg1">
                <a:lumMod val="50000"/>
              </a:schemeClr>
            </a:solidFill>
            <a:prstDash val="sysDot"/>
            <a:round/>
            <a:headEnd type="none" w="med" len="med"/>
            <a:tailEnd type="none" w="med" len="med"/>
          </a:ln>
          <a:effectLst/>
        </p:spPr>
      </p:cxnSp>
      <p:cxnSp>
        <p:nvCxnSpPr>
          <p:cNvPr id="25" name="直线连接符 24">
            <a:extLst>
              <a:ext uri="{FF2B5EF4-FFF2-40B4-BE49-F238E27FC236}">
                <a16:creationId xmlns:a16="http://schemas.microsoft.com/office/drawing/2014/main" id="{40A68990-1B44-6F4B-81E2-9510946DA103}"/>
              </a:ext>
            </a:extLst>
          </p:cNvPr>
          <p:cNvCxnSpPr>
            <a:cxnSpLocks/>
          </p:cNvCxnSpPr>
          <p:nvPr/>
        </p:nvCxnSpPr>
        <p:spPr bwMode="auto">
          <a:xfrm>
            <a:off x="1573584" y="2726804"/>
            <a:ext cx="4103370"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26" name="矩形 25">
            <a:extLst>
              <a:ext uri="{FF2B5EF4-FFF2-40B4-BE49-F238E27FC236}">
                <a16:creationId xmlns:a16="http://schemas.microsoft.com/office/drawing/2014/main" id="{6A3988C7-3620-AF4C-BC05-5DDC058C0317}"/>
              </a:ext>
            </a:extLst>
          </p:cNvPr>
          <p:cNvSpPr/>
          <p:nvPr/>
        </p:nvSpPr>
        <p:spPr>
          <a:xfrm>
            <a:off x="5793051" y="2054631"/>
            <a:ext cx="3516988" cy="400110"/>
          </a:xfrm>
          <a:prstGeom prst="rect">
            <a:avLst/>
          </a:prstGeom>
        </p:spPr>
        <p:txBody>
          <a:bodyPr wrap="none">
            <a:spAutoFit/>
          </a:bodyPr>
          <a:lstStyle/>
          <a:p>
            <a:r>
              <a:rPr lang="en-US" altLang="zh-CN" sz="2000" dirty="0">
                <a:solidFill>
                  <a:schemeClr val="bg1">
                    <a:lumMod val="75000"/>
                  </a:schemeClr>
                </a:solidFill>
                <a:latin typeface="Gill Sans MT" panose="020B0502020104020203" pitchFamily="34" charset="0"/>
                <a:ea typeface="Microsoft YaHei" panose="020B0503020204020204" pitchFamily="34" charset="-122"/>
              </a:rPr>
              <a:t>Step1:</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max</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workload</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parallelism</a:t>
            </a:r>
          </a:p>
        </p:txBody>
      </p:sp>
      <p:sp>
        <p:nvSpPr>
          <p:cNvPr id="27" name="矩形 26">
            <a:extLst>
              <a:ext uri="{FF2B5EF4-FFF2-40B4-BE49-F238E27FC236}">
                <a16:creationId xmlns:a16="http://schemas.microsoft.com/office/drawing/2014/main" id="{14C432AC-888A-654F-9F5D-B4C75E294D8A}"/>
              </a:ext>
            </a:extLst>
          </p:cNvPr>
          <p:cNvSpPr/>
          <p:nvPr/>
        </p:nvSpPr>
        <p:spPr>
          <a:xfrm>
            <a:off x="5793051" y="2496543"/>
            <a:ext cx="3412216" cy="400110"/>
          </a:xfrm>
          <a:prstGeom prst="rect">
            <a:avLst/>
          </a:prstGeom>
        </p:spPr>
        <p:txBody>
          <a:bodyPr wrap="none">
            <a:spAutoFit/>
          </a:bodyPr>
          <a:lstStyle/>
          <a:p>
            <a:r>
              <a:rPr lang="en-US" altLang="zh-CN" sz="2000" dirty="0">
                <a:solidFill>
                  <a:schemeClr val="bg1">
                    <a:lumMod val="75000"/>
                  </a:schemeClr>
                </a:solidFill>
                <a:latin typeface="Gill Sans MT" panose="020B0502020104020203" pitchFamily="34" charset="0"/>
                <a:ea typeface="Microsoft YaHei" panose="020B0503020204020204" pitchFamily="34" charset="-122"/>
              </a:rPr>
              <a:t>Step2:</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max</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dataflow</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parallelism</a:t>
            </a:r>
          </a:p>
        </p:txBody>
      </p:sp>
      <p:sp>
        <p:nvSpPr>
          <p:cNvPr id="28" name="矩形 27">
            <a:extLst>
              <a:ext uri="{FF2B5EF4-FFF2-40B4-BE49-F238E27FC236}">
                <a16:creationId xmlns:a16="http://schemas.microsoft.com/office/drawing/2014/main" id="{67C26F98-F7A0-8A4E-BF8F-B928F29689AC}"/>
              </a:ext>
            </a:extLst>
          </p:cNvPr>
          <p:cNvSpPr/>
          <p:nvPr/>
        </p:nvSpPr>
        <p:spPr>
          <a:xfrm>
            <a:off x="5793051" y="2938455"/>
            <a:ext cx="512550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Number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of</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(Theoretical</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Peak</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Performance)</a:t>
            </a:r>
          </a:p>
        </p:txBody>
      </p:sp>
      <p:cxnSp>
        <p:nvCxnSpPr>
          <p:cNvPr id="30" name="直线连接符 29">
            <a:extLst>
              <a:ext uri="{FF2B5EF4-FFF2-40B4-BE49-F238E27FC236}">
                <a16:creationId xmlns:a16="http://schemas.microsoft.com/office/drawing/2014/main" id="{EA12C42C-2DD8-5B4D-84E6-A4F6E1196EC3}"/>
              </a:ext>
            </a:extLst>
          </p:cNvPr>
          <p:cNvCxnSpPr>
            <a:cxnSpLocks/>
          </p:cNvCxnSpPr>
          <p:nvPr/>
        </p:nvCxnSpPr>
        <p:spPr bwMode="auto">
          <a:xfrm>
            <a:off x="3290069" y="4464246"/>
            <a:ext cx="2386885" cy="0"/>
          </a:xfrm>
          <a:prstGeom prst="line">
            <a:avLst/>
          </a:prstGeom>
          <a:noFill/>
          <a:ln w="57150" cap="flat" cmpd="sng" algn="ctr">
            <a:solidFill>
              <a:srgbClr val="C00000"/>
            </a:solidFill>
            <a:prstDash val="solid"/>
            <a:round/>
            <a:headEnd type="none" w="med" len="med"/>
            <a:tailEnd type="none" w="med" len="med"/>
          </a:ln>
          <a:effectLst/>
        </p:spPr>
      </p:cxnSp>
      <p:cxnSp>
        <p:nvCxnSpPr>
          <p:cNvPr id="34" name="直线连接符 33">
            <a:extLst>
              <a:ext uri="{FF2B5EF4-FFF2-40B4-BE49-F238E27FC236}">
                <a16:creationId xmlns:a16="http://schemas.microsoft.com/office/drawing/2014/main" id="{B13977AE-3047-FA42-83D5-ECA380F8924C}"/>
              </a:ext>
            </a:extLst>
          </p:cNvPr>
          <p:cNvCxnSpPr>
            <a:cxnSpLocks/>
          </p:cNvCxnSpPr>
          <p:nvPr/>
        </p:nvCxnSpPr>
        <p:spPr bwMode="auto">
          <a:xfrm>
            <a:off x="1573584" y="3611651"/>
            <a:ext cx="4103370" cy="0"/>
          </a:xfrm>
          <a:prstGeom prst="line">
            <a:avLst/>
          </a:prstGeom>
          <a:noFill/>
          <a:ln w="38100" cap="flat" cmpd="sng" algn="ctr">
            <a:solidFill>
              <a:schemeClr val="bg1">
                <a:lumMod val="50000"/>
              </a:schemeClr>
            </a:solidFill>
            <a:prstDash val="sysDot"/>
            <a:round/>
            <a:headEnd type="none" w="med" len="med"/>
            <a:tailEnd type="none" w="med" len="med"/>
          </a:ln>
          <a:effectLst/>
        </p:spPr>
      </p:cxnSp>
      <p:cxnSp>
        <p:nvCxnSpPr>
          <p:cNvPr id="35" name="直线连接符 34">
            <a:extLst>
              <a:ext uri="{FF2B5EF4-FFF2-40B4-BE49-F238E27FC236}">
                <a16:creationId xmlns:a16="http://schemas.microsoft.com/office/drawing/2014/main" id="{CBD18DF7-772F-3A47-9AC4-C835B3D1C6A0}"/>
              </a:ext>
            </a:extLst>
          </p:cNvPr>
          <p:cNvCxnSpPr>
            <a:cxnSpLocks/>
          </p:cNvCxnSpPr>
          <p:nvPr/>
        </p:nvCxnSpPr>
        <p:spPr bwMode="auto">
          <a:xfrm>
            <a:off x="1573584" y="4022334"/>
            <a:ext cx="4103370" cy="0"/>
          </a:xfrm>
          <a:prstGeom prst="line">
            <a:avLst/>
          </a:prstGeom>
          <a:noFill/>
          <a:ln w="38100" cap="flat" cmpd="sng" algn="ctr">
            <a:solidFill>
              <a:schemeClr val="bg1">
                <a:lumMod val="50000"/>
              </a:schemeClr>
            </a:solidFill>
            <a:prstDash val="sysDot"/>
            <a:round/>
            <a:headEnd type="none" w="med" len="med"/>
            <a:tailEnd type="none" w="med" len="med"/>
          </a:ln>
          <a:effectLst/>
        </p:spPr>
      </p:cxnSp>
      <p:cxnSp>
        <p:nvCxnSpPr>
          <p:cNvPr id="36" name="直线连接符 35">
            <a:extLst>
              <a:ext uri="{FF2B5EF4-FFF2-40B4-BE49-F238E27FC236}">
                <a16:creationId xmlns:a16="http://schemas.microsoft.com/office/drawing/2014/main" id="{AB955D65-2713-B44E-95E8-08E1141904FC}"/>
              </a:ext>
            </a:extLst>
          </p:cNvPr>
          <p:cNvCxnSpPr>
            <a:cxnSpLocks/>
          </p:cNvCxnSpPr>
          <p:nvPr/>
        </p:nvCxnSpPr>
        <p:spPr bwMode="auto">
          <a:xfrm>
            <a:off x="2786013" y="4947042"/>
            <a:ext cx="2890941" cy="0"/>
          </a:xfrm>
          <a:prstGeom prst="line">
            <a:avLst/>
          </a:prstGeom>
          <a:noFill/>
          <a:ln w="38100" cap="flat" cmpd="sng" algn="ctr">
            <a:solidFill>
              <a:schemeClr val="bg1">
                <a:lumMod val="50000"/>
              </a:schemeClr>
            </a:solidFill>
            <a:prstDash val="sysDot"/>
            <a:round/>
            <a:headEnd type="none" w="med" len="med"/>
            <a:tailEnd type="none" w="med" len="med"/>
          </a:ln>
          <a:effectLst/>
        </p:spPr>
      </p:cxnSp>
      <p:cxnSp>
        <p:nvCxnSpPr>
          <p:cNvPr id="38" name="直线连接符 37">
            <a:extLst>
              <a:ext uri="{FF2B5EF4-FFF2-40B4-BE49-F238E27FC236}">
                <a16:creationId xmlns:a16="http://schemas.microsoft.com/office/drawing/2014/main" id="{8F244B9E-6CC3-0240-9D65-E9FAA8B70EA9}"/>
              </a:ext>
            </a:extLst>
          </p:cNvPr>
          <p:cNvCxnSpPr>
            <a:cxnSpLocks/>
          </p:cNvCxnSpPr>
          <p:nvPr/>
        </p:nvCxnSpPr>
        <p:spPr bwMode="auto">
          <a:xfrm>
            <a:off x="2786012" y="5373216"/>
            <a:ext cx="2890941" cy="0"/>
          </a:xfrm>
          <a:prstGeom prst="line">
            <a:avLst/>
          </a:prstGeom>
          <a:noFill/>
          <a:ln w="38100" cap="flat" cmpd="sng" algn="ctr">
            <a:solidFill>
              <a:schemeClr val="bg1">
                <a:lumMod val="50000"/>
              </a:schemeClr>
            </a:solidFill>
            <a:prstDash val="sysDot"/>
            <a:round/>
            <a:headEnd type="none" w="med" len="med"/>
            <a:tailEnd type="none" w="med" len="med"/>
          </a:ln>
          <a:effectLst/>
        </p:spPr>
      </p:cxnSp>
      <p:cxnSp>
        <p:nvCxnSpPr>
          <p:cNvPr id="39" name="直线连接符 38">
            <a:extLst>
              <a:ext uri="{FF2B5EF4-FFF2-40B4-BE49-F238E27FC236}">
                <a16:creationId xmlns:a16="http://schemas.microsoft.com/office/drawing/2014/main" id="{B03606E2-965F-7745-8605-D65C02AF98CE}"/>
              </a:ext>
            </a:extLst>
          </p:cNvPr>
          <p:cNvCxnSpPr>
            <a:cxnSpLocks/>
          </p:cNvCxnSpPr>
          <p:nvPr/>
        </p:nvCxnSpPr>
        <p:spPr bwMode="auto">
          <a:xfrm>
            <a:off x="2786012" y="4947042"/>
            <a:ext cx="0" cy="884743"/>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42" name="矩形 41">
            <a:extLst>
              <a:ext uri="{FF2B5EF4-FFF2-40B4-BE49-F238E27FC236}">
                <a16:creationId xmlns:a16="http://schemas.microsoft.com/office/drawing/2014/main" id="{BD8F876E-34E6-0D4A-A837-CE149C8C23A7}"/>
              </a:ext>
            </a:extLst>
          </p:cNvPr>
          <p:cNvSpPr/>
          <p:nvPr/>
        </p:nvSpPr>
        <p:spPr>
          <a:xfrm>
            <a:off x="1567855" y="5917080"/>
            <a:ext cx="3102260" cy="369332"/>
          </a:xfrm>
          <a:prstGeom prst="rect">
            <a:avLst/>
          </a:prstGeom>
        </p:spPr>
        <p:txBody>
          <a:bodyPr wrap="none">
            <a:spAutoFit/>
          </a:bodyPr>
          <a:lstStyle/>
          <a:p>
            <a:pPr algn="ctr"/>
            <a:r>
              <a:rPr kumimoji="1" lang="en-US" altLang="zh-CN" dirty="0">
                <a:solidFill>
                  <a:srgbClr val="C00000"/>
                </a:solidFill>
                <a:latin typeface="Gill Sans MT" panose="020B0502020104020203" pitchFamily="34" charset="0"/>
              </a:rPr>
              <a:t>Workload</a:t>
            </a:r>
            <a:r>
              <a:rPr kumimoji="1" lang="zh-CN" altLang="en-US" dirty="0">
                <a:solidFill>
                  <a:srgbClr val="C00000"/>
                </a:solidFill>
                <a:latin typeface="Gill Sans MT" panose="020B0502020104020203" pitchFamily="34" charset="0"/>
              </a:rPr>
              <a:t> </a:t>
            </a:r>
            <a:r>
              <a:rPr kumimoji="1" lang="en-US" altLang="zh-CN" dirty="0">
                <a:solidFill>
                  <a:srgbClr val="C00000"/>
                </a:solidFill>
                <a:latin typeface="Gill Sans MT" panose="020B0502020104020203" pitchFamily="34" charset="0"/>
              </a:rPr>
              <a:t>operational</a:t>
            </a:r>
            <a:r>
              <a:rPr kumimoji="1" lang="zh-CN" altLang="en-US" dirty="0">
                <a:solidFill>
                  <a:srgbClr val="C00000"/>
                </a:solidFill>
                <a:latin typeface="Gill Sans MT" panose="020B0502020104020203" pitchFamily="34" charset="0"/>
              </a:rPr>
              <a:t> </a:t>
            </a:r>
            <a:r>
              <a:rPr kumimoji="1" lang="en-US" altLang="zh-CN" dirty="0">
                <a:solidFill>
                  <a:srgbClr val="C00000"/>
                </a:solidFill>
                <a:latin typeface="Gill Sans MT" panose="020B0502020104020203" pitchFamily="34" charset="0"/>
              </a:rPr>
              <a:t>intensity</a:t>
            </a:r>
            <a:endParaRPr lang="zh-CN" altLang="en-US" dirty="0">
              <a:solidFill>
                <a:srgbClr val="C00000"/>
              </a:solidFill>
              <a:latin typeface="Gill Sans MT" panose="020B0502020104020203" pitchFamily="34" charset="0"/>
            </a:endParaRPr>
          </a:p>
        </p:txBody>
      </p:sp>
    </p:spTree>
    <p:extLst>
      <p:ext uri="{BB962C8B-B14F-4D97-AF65-F5344CB8AC3E}">
        <p14:creationId xmlns:p14="http://schemas.microsoft.com/office/powerpoint/2010/main" val="3741288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A1F5-58BB-B14B-8AC0-944E2B425F8D}"/>
              </a:ext>
            </a:extLst>
          </p:cNvPr>
          <p:cNvSpPr>
            <a:spLocks noGrp="1"/>
          </p:cNvSpPr>
          <p:nvPr>
            <p:ph type="title"/>
          </p:nvPr>
        </p:nvSpPr>
        <p:spPr/>
        <p:txBody>
          <a:bodyPr/>
          <a:lstStyle/>
          <a:p>
            <a:r>
              <a:rPr lang="zh-CN" altLang="en-US" dirty="0"/>
              <a:t>计算性能仿真</a:t>
            </a:r>
            <a:endParaRPr kumimoji="1" lang="zh-CN" altLang="en-US" dirty="0"/>
          </a:p>
        </p:txBody>
      </p:sp>
      <p:graphicFrame>
        <p:nvGraphicFramePr>
          <p:cNvPr id="5" name="内容占位符 4">
            <a:extLst>
              <a:ext uri="{FF2B5EF4-FFF2-40B4-BE49-F238E27FC236}">
                <a16:creationId xmlns:a16="http://schemas.microsoft.com/office/drawing/2014/main" id="{86AEFE7E-9FB5-4E47-ADEE-DC423543D00D}"/>
              </a:ext>
            </a:extLst>
          </p:cNvPr>
          <p:cNvGraphicFramePr>
            <a:graphicFrameLocks noGrp="1"/>
          </p:cNvGraphicFramePr>
          <p:nvPr>
            <p:ph sz="half" idx="1"/>
            <p:extLst>
              <p:ext uri="{D42A27DB-BD31-4B8C-83A1-F6EECF244321}">
                <p14:modId xmlns:p14="http://schemas.microsoft.com/office/powerpoint/2010/main" val="3326649455"/>
              </p:ext>
            </p:extLst>
          </p:nvPr>
        </p:nvGraphicFramePr>
        <p:xfrm>
          <a:off x="623888" y="1340768"/>
          <a:ext cx="10803085" cy="4829152"/>
        </p:xfrm>
        <a:graphic>
          <a:graphicData uri="http://schemas.openxmlformats.org/drawingml/2006/table">
            <a:tbl>
              <a:tblPr firstRow="1" bandRow="1">
                <a:tableStyleId>{EB344D84-9AFB-497E-A393-DC336BA19D2E}</a:tableStyleId>
              </a:tblPr>
              <a:tblGrid>
                <a:gridCol w="649957">
                  <a:extLst>
                    <a:ext uri="{9D8B030D-6E8A-4147-A177-3AD203B41FA5}">
                      <a16:colId xmlns:a16="http://schemas.microsoft.com/office/drawing/2014/main" val="1201256937"/>
                    </a:ext>
                  </a:extLst>
                </a:gridCol>
                <a:gridCol w="2016224">
                  <a:extLst>
                    <a:ext uri="{9D8B030D-6E8A-4147-A177-3AD203B41FA5}">
                      <a16:colId xmlns:a16="http://schemas.microsoft.com/office/drawing/2014/main" val="2039735167"/>
                    </a:ext>
                  </a:extLst>
                </a:gridCol>
                <a:gridCol w="1656184">
                  <a:extLst>
                    <a:ext uri="{9D8B030D-6E8A-4147-A177-3AD203B41FA5}">
                      <a16:colId xmlns:a16="http://schemas.microsoft.com/office/drawing/2014/main" val="3463908026"/>
                    </a:ext>
                  </a:extLst>
                </a:gridCol>
                <a:gridCol w="2736304">
                  <a:extLst>
                    <a:ext uri="{9D8B030D-6E8A-4147-A177-3AD203B41FA5}">
                      <a16:colId xmlns:a16="http://schemas.microsoft.com/office/drawing/2014/main" val="1569610918"/>
                    </a:ext>
                  </a:extLst>
                </a:gridCol>
                <a:gridCol w="3744416">
                  <a:extLst>
                    <a:ext uri="{9D8B030D-6E8A-4147-A177-3AD203B41FA5}">
                      <a16:colId xmlns:a16="http://schemas.microsoft.com/office/drawing/2014/main" val="1228907191"/>
                    </a:ext>
                  </a:extLst>
                </a:gridCol>
              </a:tblGrid>
              <a:tr h="585376">
                <a:tc>
                  <a:txBody>
                    <a:bodyPr/>
                    <a:lstStyle/>
                    <a:p>
                      <a:pPr algn="ctr"/>
                      <a:r>
                        <a:rPr lang="en-US" altLang="zh-CN" sz="1600" dirty="0">
                          <a:solidFill>
                            <a:srgbClr val="374154"/>
                          </a:solidFill>
                          <a:latin typeface="Gill Sans MT" panose="020B0502020104020203" pitchFamily="34" charset="0"/>
                          <a:ea typeface="+mj-ea"/>
                        </a:rPr>
                        <a:t>Step</a:t>
                      </a:r>
                      <a:endParaRPr lang="zh-CN" altLang="en-US" sz="1600" dirty="0">
                        <a:solidFill>
                          <a:srgbClr val="374154"/>
                        </a:solidFill>
                        <a:latin typeface="Gill Sans MT" panose="020B0502020104020203" pitchFamily="34" charset="0"/>
                        <a:ea typeface="+mj-ea"/>
                      </a:endParaRPr>
                    </a:p>
                  </a:txBody>
                  <a:tcPr anchor="ctr"/>
                </a:tc>
                <a:tc>
                  <a:txBody>
                    <a:bodyPr/>
                    <a:lstStyle/>
                    <a:p>
                      <a:pPr algn="ctr"/>
                      <a:r>
                        <a:rPr lang="en-US" altLang="zh-CN" sz="1600" dirty="0">
                          <a:solidFill>
                            <a:srgbClr val="374154"/>
                          </a:solidFill>
                          <a:latin typeface="Gill Sans MT" panose="020B0502020104020203" pitchFamily="34" charset="0"/>
                          <a:ea typeface="+mj-ea"/>
                        </a:rPr>
                        <a:t>Constraint</a:t>
                      </a:r>
                      <a:endParaRPr lang="zh-CN" altLang="en-US" sz="1600" dirty="0">
                        <a:solidFill>
                          <a:srgbClr val="374154"/>
                        </a:solidFill>
                        <a:latin typeface="Gill Sans MT" panose="020B0502020104020203" pitchFamily="34" charset="0"/>
                        <a:ea typeface="+mj-ea"/>
                      </a:endParaRPr>
                    </a:p>
                  </a:txBody>
                  <a:tcPr anchor="ctr"/>
                </a:tc>
                <a:tc>
                  <a:txBody>
                    <a:bodyPr/>
                    <a:lstStyle/>
                    <a:p>
                      <a:pPr algn="ctr"/>
                      <a:r>
                        <a:rPr lang="en-US" altLang="zh-CN" sz="1600" dirty="0">
                          <a:solidFill>
                            <a:srgbClr val="374154"/>
                          </a:solidFill>
                          <a:latin typeface="Gill Sans MT" panose="020B0502020104020203" pitchFamily="34" charset="0"/>
                          <a:ea typeface="+mj-ea"/>
                        </a:rPr>
                        <a:t>Type</a:t>
                      </a:r>
                      <a:endParaRPr lang="zh-CN" altLang="en-US" sz="1600" dirty="0">
                        <a:solidFill>
                          <a:srgbClr val="374154"/>
                        </a:solidFill>
                        <a:latin typeface="Gill Sans MT" panose="020B0502020104020203" pitchFamily="34" charset="0"/>
                        <a:ea typeface="+mj-ea"/>
                      </a:endParaRPr>
                    </a:p>
                  </a:txBody>
                  <a:tcPr anchor="ctr"/>
                </a:tc>
                <a:tc>
                  <a:txBody>
                    <a:bodyPr/>
                    <a:lstStyle/>
                    <a:p>
                      <a:pPr algn="ctr"/>
                      <a:r>
                        <a:rPr lang="en-US" altLang="zh-CN" sz="1600" dirty="0">
                          <a:solidFill>
                            <a:srgbClr val="374154"/>
                          </a:solidFill>
                          <a:latin typeface="Gill Sans MT" panose="020B0502020104020203" pitchFamily="34" charset="0"/>
                          <a:ea typeface="+mj-ea"/>
                        </a:rPr>
                        <a:t>New Performance Bound</a:t>
                      </a:r>
                      <a:endParaRPr lang="zh-CN" altLang="en-US" sz="1600" dirty="0">
                        <a:solidFill>
                          <a:srgbClr val="374154"/>
                        </a:solidFill>
                        <a:latin typeface="Gill Sans MT" panose="020B0502020104020203" pitchFamily="34" charset="0"/>
                        <a:ea typeface="+mj-ea"/>
                      </a:endParaRPr>
                    </a:p>
                  </a:txBody>
                  <a:tcPr anchor="ctr"/>
                </a:tc>
                <a:tc>
                  <a:txBody>
                    <a:bodyPr/>
                    <a:lstStyle/>
                    <a:p>
                      <a:pPr algn="ctr"/>
                      <a:r>
                        <a:rPr lang="en-US" altLang="zh-CN" sz="1600" dirty="0">
                          <a:solidFill>
                            <a:srgbClr val="374154"/>
                          </a:solidFill>
                          <a:latin typeface="Gill Sans MT" panose="020B0502020104020203" pitchFamily="34" charset="0"/>
                          <a:ea typeface="+mj-ea"/>
                        </a:rPr>
                        <a:t>Reason for Performance Loss</a:t>
                      </a:r>
                      <a:endParaRPr lang="zh-CN" altLang="en-US" sz="16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63196453"/>
                  </a:ext>
                </a:extLst>
              </a:tr>
              <a:tr h="585376">
                <a:tc>
                  <a:txBody>
                    <a:bodyPr/>
                    <a:lstStyle/>
                    <a:p>
                      <a:r>
                        <a:rPr lang="en-US" altLang="zh-CN" sz="1400" dirty="0">
                          <a:solidFill>
                            <a:srgbClr val="374154"/>
                          </a:solidFill>
                          <a:latin typeface="Gill Sans MT" panose="020B0502020104020203" pitchFamily="34" charset="0"/>
                          <a:ea typeface="+mj-ea"/>
                        </a:rPr>
                        <a:t>1</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Layer Size and Shape</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Workload</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Max workload parallelism</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Finite workload size</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985378660"/>
                  </a:ext>
                </a:extLst>
              </a:tr>
              <a:tr h="585376">
                <a:tc>
                  <a:txBody>
                    <a:bodyPr/>
                    <a:lstStyle/>
                    <a:p>
                      <a:r>
                        <a:rPr lang="en-US" altLang="zh-CN" sz="1400" dirty="0">
                          <a:solidFill>
                            <a:srgbClr val="374154"/>
                          </a:solidFill>
                          <a:latin typeface="Gill Sans MT" panose="020B0502020104020203" pitchFamily="34" charset="0"/>
                          <a:ea typeface="+mj-ea"/>
                        </a:rPr>
                        <a:t>2</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Dataﬂow loop nest</a:t>
                      </a:r>
                    </a:p>
                  </a:txBody>
                  <a:tcPr anchor="ctr"/>
                </a:tc>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kern="1200" dirty="0">
                          <a:solidFill>
                            <a:srgbClr val="374154"/>
                          </a:solidFill>
                          <a:latin typeface="Gill Sans MT" panose="020B0502020104020203" pitchFamily="34" charset="0"/>
                          <a:ea typeface="+mn-ea"/>
                          <a:cs typeface="+mn-cs"/>
                        </a:rPr>
                        <a:t>Architectural</a:t>
                      </a:r>
                      <a:endParaRPr lang="zh-CN" altLang="en-US" sz="1400" kern="1200" dirty="0">
                        <a:solidFill>
                          <a:srgbClr val="374154"/>
                        </a:solidFill>
                        <a:latin typeface="Gill Sans MT" panose="020B0502020104020203" pitchFamily="34" charset="0"/>
                        <a:ea typeface="+mn-ea"/>
                        <a:cs typeface="+mn-cs"/>
                      </a:endParaRPr>
                    </a:p>
                  </a:txBody>
                  <a:tcPr anchor="ctr"/>
                </a:tc>
                <a:tc>
                  <a:txBody>
                    <a:bodyPr/>
                    <a:lstStyle/>
                    <a:p>
                      <a:r>
                        <a:rPr lang="en-US" altLang="zh-CN" sz="1400" dirty="0">
                          <a:solidFill>
                            <a:srgbClr val="374154"/>
                          </a:solidFill>
                          <a:latin typeface="Gill Sans MT" panose="020B0502020104020203" pitchFamily="34" charset="0"/>
                          <a:ea typeface="+mj-ea"/>
                        </a:rPr>
                        <a:t>Max dataﬂow parallelism</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Restricted dataﬂow mapping space by deﬁned by loop nest</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1221780199"/>
                  </a:ext>
                </a:extLst>
              </a:tr>
              <a:tr h="585376">
                <a:tc>
                  <a:txBody>
                    <a:bodyPr/>
                    <a:lstStyle/>
                    <a:p>
                      <a:r>
                        <a:rPr lang="en-US" altLang="zh-CN" sz="1400" dirty="0">
                          <a:solidFill>
                            <a:srgbClr val="374154"/>
                          </a:solidFill>
                          <a:latin typeface="Gill Sans MT" panose="020B0502020104020203" pitchFamily="34" charset="0"/>
                          <a:ea typeface="+mj-ea"/>
                        </a:rPr>
                        <a:t>3</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Number of PEs</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Architectural</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Max PE parallelism</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Additional restriction to mapping space due to shape fragmentation</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2778975294"/>
                  </a:ext>
                </a:extLst>
              </a:tr>
              <a:tr h="585376">
                <a:tc>
                  <a:txBody>
                    <a:bodyPr/>
                    <a:lstStyle/>
                    <a:p>
                      <a:r>
                        <a:rPr lang="en-US" altLang="zh-CN" sz="1400" dirty="0">
                          <a:solidFill>
                            <a:srgbClr val="374154"/>
                          </a:solidFill>
                          <a:latin typeface="Gill Sans MT" panose="020B0502020104020203" pitchFamily="34" charset="0"/>
                          <a:ea typeface="+mj-ea"/>
                        </a:rPr>
                        <a:t>4</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Physical dimensions of PEs array</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Architectural</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Number of active PEs</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Additional restriction to mapping space due to shape fragmentation for each dimension</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4087373787"/>
                  </a:ext>
                </a:extLst>
              </a:tr>
              <a:tr h="585376">
                <a:tc>
                  <a:txBody>
                    <a:bodyPr/>
                    <a:lstStyle/>
                    <a:p>
                      <a:r>
                        <a:rPr lang="en-US" altLang="zh-CN" sz="1400" dirty="0">
                          <a:solidFill>
                            <a:srgbClr val="374154"/>
                          </a:solidFill>
                          <a:latin typeface="Gill Sans MT" panose="020B0502020104020203" pitchFamily="34" charset="0"/>
                          <a:ea typeface="+mj-ea"/>
                        </a:rPr>
                        <a:t>5</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Fixed Storage Capacity</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Architectural</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Number of active PEs</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Additional restriction to mapping space due to storage of intermediate data (de- pends on dataﬂow)</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564683018"/>
                  </a:ext>
                </a:extLst>
              </a:tr>
              <a:tr h="585376">
                <a:tc>
                  <a:txBody>
                    <a:bodyPr/>
                    <a:lstStyle/>
                    <a:p>
                      <a:r>
                        <a:rPr lang="en-US" altLang="zh-CN" sz="1400" dirty="0">
                          <a:solidFill>
                            <a:srgbClr val="374154"/>
                          </a:solidFill>
                          <a:latin typeface="Gill Sans MT" panose="020B0502020104020203" pitchFamily="34" charset="0"/>
                          <a:ea typeface="+mj-ea"/>
                        </a:rPr>
                        <a:t>6</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Fixed Data Bandwidth</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Microarchitectural</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Max data bandwidth to active PEs</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Insufﬁcient average bandwidth to active PEs</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1668987307"/>
                  </a:ext>
                </a:extLst>
              </a:tr>
              <a:tr h="585376">
                <a:tc>
                  <a:txBody>
                    <a:bodyPr/>
                    <a:lstStyle/>
                    <a:p>
                      <a:r>
                        <a:rPr lang="en-US" altLang="zh-CN" sz="1400" dirty="0">
                          <a:solidFill>
                            <a:srgbClr val="374154"/>
                          </a:solidFill>
                          <a:latin typeface="Gill Sans MT" panose="020B0502020104020203" pitchFamily="34" charset="0"/>
                          <a:ea typeface="+mj-ea"/>
                        </a:rPr>
                        <a:t>7</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Varying Data Access Patterns</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Microarchitectural</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Actual measured performance</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Insufﬁcient instant bandwidth to active PEs</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4106895096"/>
                  </a:ext>
                </a:extLst>
              </a:tr>
            </a:tbl>
          </a:graphicData>
        </a:graphic>
      </p:graphicFrame>
      <p:sp>
        <p:nvSpPr>
          <p:cNvPr id="6" name="矩形 5">
            <a:extLst>
              <a:ext uri="{FF2B5EF4-FFF2-40B4-BE49-F238E27FC236}">
                <a16:creationId xmlns:a16="http://schemas.microsoft.com/office/drawing/2014/main" id="{90CD1329-B6A3-0349-9CB3-CC7A30148D5D}"/>
              </a:ext>
            </a:extLst>
          </p:cNvPr>
          <p:cNvSpPr/>
          <p:nvPr/>
        </p:nvSpPr>
        <p:spPr>
          <a:xfrm>
            <a:off x="4946253" y="6216281"/>
            <a:ext cx="3312702" cy="369332"/>
          </a:xfrm>
          <a:prstGeom prst="rect">
            <a:avLst/>
          </a:prstGeom>
        </p:spPr>
        <p:txBody>
          <a:bodyPr wrap="none">
            <a:spAutoFit/>
          </a:bodyPr>
          <a:lstStyle/>
          <a:p>
            <a:r>
              <a:rPr kumimoji="1" lang="en-US" altLang="zh-CN" dirty="0">
                <a:solidFill>
                  <a:srgbClr val="00FA00"/>
                </a:solidFill>
              </a:rPr>
              <a:t>https://</a:t>
            </a:r>
            <a:r>
              <a:rPr kumimoji="1" lang="en-US" altLang="zh-CN" dirty="0" err="1">
                <a:solidFill>
                  <a:srgbClr val="00FA00"/>
                </a:solidFill>
              </a:rPr>
              <a:t>arxiv.org</a:t>
            </a:r>
            <a:r>
              <a:rPr kumimoji="1" lang="en-US" altLang="zh-CN" dirty="0">
                <a:solidFill>
                  <a:srgbClr val="00FA00"/>
                </a:solidFill>
              </a:rPr>
              <a:t>/abs/1807.07928</a:t>
            </a:r>
            <a:endParaRPr lang="zh-CN" altLang="en-US" dirty="0">
              <a:solidFill>
                <a:srgbClr val="00FA00"/>
              </a:solidFill>
            </a:endParaRPr>
          </a:p>
        </p:txBody>
      </p:sp>
    </p:spTree>
    <p:extLst>
      <p:ext uri="{BB962C8B-B14F-4D97-AF65-F5344CB8AC3E}">
        <p14:creationId xmlns:p14="http://schemas.microsoft.com/office/powerpoint/2010/main" val="466030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802CAAD-1E23-0B4F-A003-CECA2DD0DBB5}"/>
              </a:ext>
            </a:extLst>
          </p:cNvPr>
          <p:cNvSpPr>
            <a:spLocks noGrp="1"/>
          </p:cNvSpPr>
          <p:nvPr>
            <p:ph type="title"/>
          </p:nvPr>
        </p:nvSpPr>
        <p:spPr/>
        <p:txBody>
          <a:bodyPr/>
          <a:lstStyle/>
          <a:p>
            <a:r>
              <a:rPr lang="en-US" altLang="zh-CN" dirty="0"/>
              <a:t>AI</a:t>
            </a:r>
            <a:r>
              <a:rPr lang="zh-CN" altLang="en-US" dirty="0"/>
              <a:t>芯片的设计目标 </a:t>
            </a:r>
            <a:r>
              <a:rPr lang="en-US" altLang="zh-CN" dirty="0"/>
              <a:t>I</a:t>
            </a:r>
            <a:endParaRPr lang="zh-CN" altLang="en-US" dirty="0"/>
          </a:p>
        </p:txBody>
      </p:sp>
      <p:sp>
        <p:nvSpPr>
          <p:cNvPr id="6" name="内容占位符 5">
            <a:extLst>
              <a:ext uri="{FF2B5EF4-FFF2-40B4-BE49-F238E27FC236}">
                <a16:creationId xmlns:a16="http://schemas.microsoft.com/office/drawing/2014/main" id="{2DAA9984-B9A3-7441-8CB0-25EBBA78C2FC}"/>
              </a:ext>
            </a:extLst>
          </p:cNvPr>
          <p:cNvSpPr>
            <a:spLocks noGrp="1"/>
          </p:cNvSpPr>
          <p:nvPr>
            <p:ph sz="half" idx="1"/>
          </p:nvPr>
        </p:nvSpPr>
        <p:spPr/>
        <p:txBody>
          <a:bodyPr anchor="ctr"/>
          <a:lstStyle/>
          <a:p>
            <a:r>
              <a:rPr lang="zh-CN" altLang="en-US" sz="2400" b="1" dirty="0">
                <a:latin typeface="Gill Sans MT" panose="020B0502020104020203" pitchFamily="34" charset="0"/>
              </a:rPr>
              <a:t>降低功耗</a:t>
            </a:r>
            <a:endParaRPr lang="en-US" altLang="zh-CN" sz="2400" b="1" dirty="0">
              <a:latin typeface="Gill Sans MT" panose="020B0502020104020203" pitchFamily="34" charset="0"/>
            </a:endParaRPr>
          </a:p>
          <a:p>
            <a:pPr lvl="1"/>
            <a:r>
              <a:rPr lang="zh-CN" altLang="en-US" sz="2000" dirty="0">
                <a:latin typeface="Gill Sans MT" panose="020B0502020104020203" pitchFamily="34" charset="0"/>
              </a:rPr>
              <a:t>减少 </a:t>
            </a:r>
            <a:r>
              <a:rPr lang="en-US" altLang="zh-CN" sz="2000" dirty="0">
                <a:latin typeface="Gill Sans MT" panose="020B0502020104020203" pitchFamily="34" charset="0"/>
              </a:rPr>
              <a:t>each</a:t>
            </a:r>
            <a:r>
              <a:rPr lang="zh-CN" altLang="en-US" sz="2000" dirty="0">
                <a:latin typeface="Gill Sans MT" panose="020B0502020104020203" pitchFamily="34" charset="0"/>
              </a:rPr>
              <a:t> </a:t>
            </a:r>
            <a:r>
              <a:rPr lang="en-US" altLang="zh-CN" sz="2000" dirty="0">
                <a:latin typeface="Gill Sans MT" panose="020B0502020104020203" pitchFamily="34" charset="0"/>
              </a:rPr>
              <a:t>MAC</a:t>
            </a:r>
            <a:r>
              <a:rPr lang="zh-CN" altLang="en-US" sz="2000" dirty="0">
                <a:latin typeface="Gill Sans MT" panose="020B0502020104020203" pitchFamily="34" charset="0"/>
              </a:rPr>
              <a:t> 功耗</a:t>
            </a:r>
            <a:endParaRPr lang="en-US" altLang="zh-CN" sz="2000" dirty="0">
              <a:latin typeface="Gill Sans MT" panose="020B0502020104020203" pitchFamily="34" charset="0"/>
            </a:endParaRPr>
          </a:p>
          <a:p>
            <a:pPr lvl="1"/>
            <a:r>
              <a:rPr lang="zh-CN" altLang="en-US" sz="2000" dirty="0">
                <a:latin typeface="Gill Sans MT" panose="020B0502020104020203" pitchFamily="34" charset="0"/>
              </a:rPr>
              <a:t>避免无效 </a:t>
            </a:r>
            <a:r>
              <a:rPr lang="en-US" altLang="zh-CN" sz="2000" dirty="0">
                <a:latin typeface="Gill Sans MT" panose="020B0502020104020203" pitchFamily="34" charset="0"/>
              </a:rPr>
              <a:t>MACs</a:t>
            </a:r>
            <a:r>
              <a:rPr lang="zh-CN" altLang="en-US" sz="2000" dirty="0">
                <a:latin typeface="Gill Sans MT" panose="020B0502020104020203" pitchFamily="34" charset="0"/>
              </a:rPr>
              <a:t> 计算</a:t>
            </a:r>
            <a:endParaRPr lang="en-US" altLang="zh-CN" sz="2000" dirty="0">
              <a:latin typeface="Gill Sans MT" panose="020B0502020104020203" pitchFamily="34" charset="0"/>
            </a:endParaRPr>
          </a:p>
          <a:p>
            <a:pPr lvl="1"/>
            <a:r>
              <a:rPr lang="zh-CN" altLang="en-US" sz="2000" dirty="0">
                <a:latin typeface="Gill Sans MT" panose="020B0502020104020203" pitchFamily="34" charset="0"/>
              </a:rPr>
              <a:t>减少耗能的数据格式搬运 </a:t>
            </a:r>
            <a:r>
              <a:rPr lang="en-US" altLang="zh-CN" sz="2000" dirty="0">
                <a:latin typeface="Gill Sans MT" panose="020B0502020104020203" pitchFamily="34" charset="0"/>
              </a:rPr>
              <a:t>&gt;&gt;</a:t>
            </a:r>
            <a:r>
              <a:rPr lang="zh-CN" altLang="en-US" sz="2000" dirty="0">
                <a:latin typeface="Gill Sans MT" panose="020B0502020104020203" pitchFamily="34" charset="0"/>
              </a:rPr>
              <a:t> 数据重用</a:t>
            </a:r>
            <a:endParaRPr lang="en-US" altLang="zh-CN" sz="2000" dirty="0">
              <a:latin typeface="Gill Sans MT" panose="020B0502020104020203" pitchFamily="34" charset="0"/>
            </a:endParaRPr>
          </a:p>
          <a:p>
            <a:endParaRPr lang="en-US" altLang="zh-CN" sz="2400" b="1" dirty="0">
              <a:latin typeface="Gill Sans MT" panose="020B0502020104020203" pitchFamily="34" charset="0"/>
            </a:endParaRPr>
          </a:p>
          <a:p>
            <a:r>
              <a:rPr lang="zh-CN" altLang="en-US" sz="2400" b="1" dirty="0">
                <a:latin typeface="Gill Sans MT" panose="020B0502020104020203" pitchFamily="34" charset="0"/>
              </a:rPr>
              <a:t>芯片功耗的降低受到散热的影响</a:t>
            </a:r>
            <a:endParaRPr lang="en-US" altLang="zh-CN" sz="2400" b="1" dirty="0">
              <a:latin typeface="Gill Sans MT" panose="020B0502020104020203" pitchFamily="34" charset="0"/>
            </a:endParaRPr>
          </a:p>
          <a:p>
            <a:r>
              <a:rPr lang="en-US" altLang="zh-CN" sz="2400" b="1" dirty="0">
                <a:latin typeface="Gill Sans MT" panose="020B0502020104020203" pitchFamily="34" charset="0"/>
              </a:rPr>
              <a:t>MACs</a:t>
            </a:r>
            <a:r>
              <a:rPr lang="zh-CN" altLang="en-US" sz="2400" b="1" dirty="0">
                <a:latin typeface="Gill Sans MT" panose="020B0502020104020203" pitchFamily="34" charset="0"/>
              </a:rPr>
              <a:t> 并行计算的吞吐提升会增加功耗</a:t>
            </a:r>
            <a:endParaRPr lang="en-US" altLang="zh-CN" sz="2400" dirty="0">
              <a:latin typeface="Gill Sans MT" panose="020B0502020104020203" pitchFamily="34" charset="0"/>
            </a:endParaRPr>
          </a:p>
        </p:txBody>
      </p:sp>
      <p:graphicFrame>
        <p:nvGraphicFramePr>
          <p:cNvPr id="2" name="表格 1">
            <a:extLst>
              <a:ext uri="{FF2B5EF4-FFF2-40B4-BE49-F238E27FC236}">
                <a16:creationId xmlns:a16="http://schemas.microsoft.com/office/drawing/2014/main" id="{EDB56629-43A6-0940-9255-4431D3D4B3DF}"/>
              </a:ext>
            </a:extLst>
          </p:cNvPr>
          <p:cNvGraphicFramePr>
            <a:graphicFrameLocks noGrp="1"/>
          </p:cNvGraphicFramePr>
          <p:nvPr>
            <p:extLst>
              <p:ext uri="{D42A27DB-BD31-4B8C-83A1-F6EECF244321}">
                <p14:modId xmlns:p14="http://schemas.microsoft.com/office/powerpoint/2010/main" val="983528063"/>
              </p:ext>
            </p:extLst>
          </p:nvPr>
        </p:nvGraphicFramePr>
        <p:xfrm>
          <a:off x="7106493" y="1700808"/>
          <a:ext cx="4248472" cy="4032444"/>
        </p:xfrm>
        <a:graphic>
          <a:graphicData uri="http://schemas.openxmlformats.org/drawingml/2006/table">
            <a:tbl>
              <a:tblPr firstRow="1" bandRow="1">
                <a:tableStyleId>{EB344D84-9AFB-497E-A393-DC336BA19D2E}</a:tableStyleId>
              </a:tblPr>
              <a:tblGrid>
                <a:gridCol w="2797696">
                  <a:extLst>
                    <a:ext uri="{9D8B030D-6E8A-4147-A177-3AD203B41FA5}">
                      <a16:colId xmlns:a16="http://schemas.microsoft.com/office/drawing/2014/main" val="2861574184"/>
                    </a:ext>
                  </a:extLst>
                </a:gridCol>
                <a:gridCol w="1450776">
                  <a:extLst>
                    <a:ext uri="{9D8B030D-6E8A-4147-A177-3AD203B41FA5}">
                      <a16:colId xmlns:a16="http://schemas.microsoft.com/office/drawing/2014/main" val="924398971"/>
                    </a:ext>
                  </a:extLst>
                </a:gridCol>
              </a:tblGrid>
              <a:tr h="336037">
                <a:tc>
                  <a:txBody>
                    <a:bodyPr/>
                    <a:lstStyle/>
                    <a:p>
                      <a:pPr algn="l"/>
                      <a:r>
                        <a:rPr lang="en-US" altLang="zh-CN" sz="1400" dirty="0">
                          <a:solidFill>
                            <a:srgbClr val="374154"/>
                          </a:solidFill>
                          <a:latin typeface="Gill Sans MT" panose="020B0502020104020203" pitchFamily="34" charset="0"/>
                        </a:rPr>
                        <a:t>Operation</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Energy(</a:t>
                      </a:r>
                      <a:r>
                        <a:rPr lang="en-US" altLang="zh-CN" sz="1400" dirty="0" err="1">
                          <a:solidFill>
                            <a:srgbClr val="374154"/>
                          </a:solidFill>
                          <a:latin typeface="Gill Sans MT" panose="020B0502020104020203" pitchFamily="34" charset="0"/>
                        </a:rPr>
                        <a:t>pJ</a:t>
                      </a:r>
                      <a:r>
                        <a:rPr lang="en-US" altLang="zh-CN" sz="1400" dirty="0">
                          <a:solidFill>
                            <a:srgbClr val="374154"/>
                          </a:solidFill>
                          <a:latin typeface="Gill Sans MT" panose="020B0502020104020203" pitchFamily="34" charset="0"/>
                        </a:rPr>
                        <a:t>)</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97906417"/>
                  </a:ext>
                </a:extLst>
              </a:tr>
              <a:tr h="336037">
                <a:tc>
                  <a:txBody>
                    <a:bodyPr/>
                    <a:lstStyle/>
                    <a:p>
                      <a:pPr algn="l"/>
                      <a:r>
                        <a:rPr lang="en-US" altLang="zh-CN" sz="1400" dirty="0">
                          <a:solidFill>
                            <a:srgbClr val="374154"/>
                          </a:solidFill>
                          <a:latin typeface="Gill Sans MT" panose="020B0502020104020203" pitchFamily="34" charset="0"/>
                        </a:rPr>
                        <a:t>8b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0.03</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855843365"/>
                  </a:ext>
                </a:extLst>
              </a:tr>
              <a:tr h="336037">
                <a:tc>
                  <a:txBody>
                    <a:bodyPr/>
                    <a:lstStyle/>
                    <a:p>
                      <a:pPr algn="l"/>
                      <a:r>
                        <a:rPr lang="en-US" altLang="zh-CN" sz="1400" dirty="0">
                          <a:solidFill>
                            <a:srgbClr val="374154"/>
                          </a:solidFill>
                          <a:latin typeface="Gill Sans MT" panose="020B0502020104020203" pitchFamily="34" charset="0"/>
                        </a:rPr>
                        <a:t>16b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0.05</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011888375"/>
                  </a:ext>
                </a:extLst>
              </a:tr>
              <a:tr h="336037">
                <a:tc>
                  <a:txBody>
                    <a:bodyPr/>
                    <a:lstStyle/>
                    <a:p>
                      <a:pPr algn="l"/>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0.1</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1146027332"/>
                  </a:ext>
                </a:extLst>
              </a:tr>
              <a:tr h="336037">
                <a:tc>
                  <a:txBody>
                    <a:bodyPr/>
                    <a:lstStyle/>
                    <a:p>
                      <a:pPr algn="l"/>
                      <a:r>
                        <a:rPr lang="en-US" altLang="zh-CN" sz="1400" dirty="0">
                          <a:solidFill>
                            <a:srgbClr val="374154"/>
                          </a:solidFill>
                          <a:latin typeface="Gill Sans MT" panose="020B0502020104020203" pitchFamily="34" charset="0"/>
                        </a:rPr>
                        <a:t>16b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0.4</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071251885"/>
                  </a:ext>
                </a:extLst>
              </a:tr>
              <a:tr h="336037">
                <a:tc>
                  <a:txBody>
                    <a:bodyPr/>
                    <a:lstStyle/>
                    <a:p>
                      <a:pPr algn="l"/>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0.9</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958258964"/>
                  </a:ext>
                </a:extLst>
              </a:tr>
              <a:tr h="336037">
                <a:tc>
                  <a:txBody>
                    <a:bodyPr/>
                    <a:lstStyle/>
                    <a:p>
                      <a:pPr algn="l"/>
                      <a:r>
                        <a:rPr lang="en-US" altLang="zh-CN" sz="1400" dirty="0">
                          <a:solidFill>
                            <a:srgbClr val="374154"/>
                          </a:solidFill>
                          <a:latin typeface="Gill Sans MT" panose="020B0502020104020203" pitchFamily="34" charset="0"/>
                        </a:rPr>
                        <a:t>8b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0.2</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113404420"/>
                  </a:ext>
                </a:extLst>
              </a:tr>
              <a:tr h="336037">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3.1</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008409326"/>
                  </a:ext>
                </a:extLst>
              </a:tr>
              <a:tr h="336037">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16b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1.1</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1757780896"/>
                  </a:ext>
                </a:extLst>
              </a:tr>
              <a:tr h="336037">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3.7</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1722410326"/>
                  </a:ext>
                </a:extLst>
              </a:tr>
              <a:tr h="336037">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SRAM</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Read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5</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09800559"/>
                  </a:ext>
                </a:extLst>
              </a:tr>
              <a:tr h="336037">
                <a:tc>
                  <a:txBody>
                    <a:bodyPr/>
                    <a:lstStyle/>
                    <a:p>
                      <a:pPr algn="l"/>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DRAM</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Read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640</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642559558"/>
                  </a:ext>
                </a:extLst>
              </a:tr>
            </a:tbl>
          </a:graphicData>
        </a:graphic>
      </p:graphicFrame>
    </p:spTree>
    <p:extLst>
      <p:ext uri="{BB962C8B-B14F-4D97-AF65-F5344CB8AC3E}">
        <p14:creationId xmlns:p14="http://schemas.microsoft.com/office/powerpoint/2010/main" val="2897952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计算体系</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深度学习计算模式</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计算体系与矩阵运算</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45F79DF-FA19-3946-8B32-DF299E2A1C9B}"/>
              </a:ext>
            </a:extLst>
          </p:cNvPr>
          <p:cNvSpPr>
            <a:spLocks noGrp="1"/>
          </p:cNvSpPr>
          <p:nvPr>
            <p:ph type="title"/>
          </p:nvPr>
        </p:nvSpPr>
        <p:spPr/>
        <p:txBody>
          <a:bodyPr/>
          <a:lstStyle/>
          <a:p>
            <a:r>
              <a:rPr lang="en-US" altLang="zh-CN" dirty="0"/>
              <a:t>Key</a:t>
            </a:r>
            <a:r>
              <a:rPr lang="zh-CN" altLang="en-US" dirty="0"/>
              <a:t> </a:t>
            </a:r>
            <a:r>
              <a:rPr lang="en-US" altLang="zh-CN" dirty="0"/>
              <a:t>Metrics</a:t>
            </a:r>
            <a:r>
              <a:rPr lang="zh-CN" altLang="en-US" dirty="0"/>
              <a:t> 与计算体系思考 </a:t>
            </a:r>
            <a:r>
              <a:rPr lang="en-US" altLang="zh-CN" dirty="0"/>
              <a:t>I</a:t>
            </a:r>
            <a:endParaRPr lang="zh-CN" altLang="en-US" dirty="0"/>
          </a:p>
        </p:txBody>
      </p:sp>
      <p:sp>
        <p:nvSpPr>
          <p:cNvPr id="8" name="内容占位符 5">
            <a:extLst>
              <a:ext uri="{FF2B5EF4-FFF2-40B4-BE49-F238E27FC236}">
                <a16:creationId xmlns:a16="http://schemas.microsoft.com/office/drawing/2014/main" id="{5146EA26-929A-D043-87D3-72AE3BD6A1DF}"/>
              </a:ext>
            </a:extLst>
          </p:cNvPr>
          <p:cNvSpPr>
            <a:spLocks noGrp="1"/>
          </p:cNvSpPr>
          <p:nvPr>
            <p:ph sz="half" idx="1"/>
          </p:nvPr>
        </p:nvSpPr>
        <p:spPr>
          <a:xfrm>
            <a:off x="623635" y="1340768"/>
            <a:ext cx="10963473" cy="4837662"/>
          </a:xfrm>
          <a:solidFill>
            <a:schemeClr val="bg1"/>
          </a:solidFill>
        </p:spPr>
        <p:txBody>
          <a:bodyPr/>
          <a:lstStyle/>
          <a:p>
            <a:pPr marL="457200" indent="-457200">
              <a:buFont typeface="+mj-lt"/>
              <a:buAutoNum type="arabicPeriod"/>
            </a:pPr>
            <a:r>
              <a:rPr lang="zh-CN" altLang="en-US" sz="2400" b="1" dirty="0">
                <a:latin typeface="Gill Sans MT" panose="020B0502020104020203" pitchFamily="34" charset="0"/>
              </a:rPr>
              <a:t>精度 </a:t>
            </a:r>
            <a:r>
              <a:rPr lang="en-US" altLang="zh-CN" sz="2400" b="1" dirty="0">
                <a:latin typeface="Gill Sans MT" panose="020B0502020104020203" pitchFamily="34" charset="0"/>
              </a:rPr>
              <a:t>Accuracy</a:t>
            </a:r>
          </a:p>
          <a:p>
            <a:pPr marL="694190" lvl="1" indent="-457200"/>
            <a:r>
              <a:rPr lang="zh-CN" altLang="en-US" sz="2000" dirty="0">
                <a:latin typeface="Gill Sans MT" panose="020B0502020104020203" pitchFamily="34" charset="0"/>
              </a:rPr>
              <a:t>能够处理各类型的无规则数据 </a:t>
            </a:r>
            <a:r>
              <a:rPr lang="en-US" altLang="zh-CN" sz="2000" dirty="0">
                <a:latin typeface="Gill Sans MT" panose="020B0502020104020203" pitchFamily="34" charset="0"/>
              </a:rPr>
              <a:t>&gt;&gt;</a:t>
            </a:r>
            <a:r>
              <a:rPr lang="zh-CN" altLang="en-US" sz="2000" dirty="0">
                <a:latin typeface="Gill Sans MT" panose="020B0502020104020203" pitchFamily="34" charset="0"/>
              </a:rPr>
              <a:t> 异构平台</a:t>
            </a:r>
            <a:endParaRPr lang="en-US" altLang="zh-CN" sz="2000" dirty="0">
              <a:latin typeface="Gill Sans MT" panose="020B0502020104020203" pitchFamily="34" charset="0"/>
            </a:endParaRPr>
          </a:p>
          <a:p>
            <a:pPr marL="694190" lvl="1" indent="-457200"/>
            <a:r>
              <a:rPr lang="zh-CN" altLang="en-US" sz="2000" dirty="0">
                <a:latin typeface="Gill Sans MT" panose="020B0502020104020203" pitchFamily="34" charset="0"/>
              </a:rPr>
              <a:t>能够应对复杂网络模型结构 </a:t>
            </a:r>
            <a:r>
              <a:rPr lang="en-US" altLang="zh-CN" sz="2000" dirty="0">
                <a:latin typeface="Gill Sans MT" panose="020B0502020104020203" pitchFamily="34" charset="0"/>
              </a:rPr>
              <a:t>&gt;&gt;</a:t>
            </a:r>
            <a:r>
              <a:rPr lang="zh-CN" altLang="en-US" sz="2000" dirty="0">
                <a:latin typeface="Gill Sans MT" panose="020B0502020104020203" pitchFamily="34" charset="0"/>
              </a:rPr>
              <a:t> 计算冗余性</a:t>
            </a:r>
            <a:endParaRPr lang="en-US" altLang="zh-CN" sz="2000" dirty="0">
              <a:latin typeface="Gill Sans MT" panose="020B0502020104020203" pitchFamily="34" charset="0"/>
            </a:endParaRPr>
          </a:p>
          <a:p>
            <a:pPr marL="457200" indent="-457200">
              <a:buFont typeface="+mj-lt"/>
              <a:buAutoNum type="arabicPeriod"/>
            </a:pPr>
            <a:r>
              <a:rPr lang="zh-CN" altLang="en-US" sz="2400" b="1" dirty="0">
                <a:latin typeface="Gill Sans MT" panose="020B0502020104020203" pitchFamily="34" charset="0"/>
              </a:rPr>
              <a:t>吞吐量 </a:t>
            </a:r>
            <a:r>
              <a:rPr lang="en-US" altLang="zh-CN" sz="2400" b="1" dirty="0">
                <a:latin typeface="Gill Sans MT" panose="020B0502020104020203" pitchFamily="34" charset="0"/>
              </a:rPr>
              <a:t>Throughout</a:t>
            </a:r>
          </a:p>
          <a:p>
            <a:pPr marL="694190" lvl="1" indent="-457200"/>
            <a:r>
              <a:rPr lang="zh-CN" altLang="en-US" sz="2000" dirty="0">
                <a:latin typeface="Gill Sans MT" panose="020B0502020104020203" pitchFamily="34" charset="0"/>
              </a:rPr>
              <a:t>除了峰值算力，看 </a:t>
            </a:r>
            <a:r>
              <a:rPr lang="en-US" altLang="zh-CN" sz="2000" dirty="0">
                <a:latin typeface="Gill Sans MT" panose="020B0502020104020203" pitchFamily="34" charset="0"/>
              </a:rPr>
              <a:t>PE</a:t>
            </a:r>
            <a:r>
              <a:rPr lang="zh-CN" altLang="en-US" sz="2000" dirty="0">
                <a:latin typeface="Gill Sans MT" panose="020B0502020104020203" pitchFamily="34" charset="0"/>
              </a:rPr>
              <a:t> 的平均利用率 </a:t>
            </a:r>
            <a:r>
              <a:rPr lang="en-US" altLang="zh-CN" sz="2000" dirty="0">
                <a:latin typeface="Gill Sans MT" panose="020B0502020104020203" pitchFamily="34" charset="0"/>
              </a:rPr>
              <a:t>&gt;&gt;</a:t>
            </a:r>
            <a:r>
              <a:rPr lang="zh-CN" altLang="en-US" sz="2000" dirty="0">
                <a:latin typeface="Gill Sans MT" panose="020B0502020104020203" pitchFamily="34" charset="0"/>
              </a:rPr>
              <a:t> 负载均衡</a:t>
            </a:r>
            <a:endParaRPr lang="en-US" altLang="zh-CN" sz="2000" dirty="0">
              <a:latin typeface="Gill Sans MT" panose="020B0502020104020203" pitchFamily="34" charset="0"/>
            </a:endParaRPr>
          </a:p>
          <a:p>
            <a:pPr marL="694190" lvl="1" indent="-457200"/>
            <a:r>
              <a:rPr lang="en-US" altLang="zh-CN" sz="2000" dirty="0">
                <a:latin typeface="Gill Sans MT" panose="020B0502020104020203" pitchFamily="34" charset="0"/>
              </a:rPr>
              <a:t>SOTA</a:t>
            </a:r>
            <a:r>
              <a:rPr lang="zh-CN" altLang="en-US" sz="2000" dirty="0">
                <a:latin typeface="Gill Sans MT" panose="020B0502020104020203" pitchFamily="34" charset="0"/>
              </a:rPr>
              <a:t>网络模型的运行时间 </a:t>
            </a:r>
            <a:r>
              <a:rPr lang="en-US" altLang="zh-CN" sz="2000" dirty="0">
                <a:latin typeface="Gill Sans MT" panose="020B0502020104020203" pitchFamily="34" charset="0"/>
              </a:rPr>
              <a:t>&gt;&gt;</a:t>
            </a:r>
            <a:r>
              <a:rPr lang="zh-CN" altLang="en-US" sz="2000" dirty="0">
                <a:latin typeface="Gill Sans MT" panose="020B0502020104020203" pitchFamily="34" charset="0"/>
              </a:rPr>
              <a:t> </a:t>
            </a:r>
            <a:r>
              <a:rPr lang="en-US" altLang="zh-CN" sz="2000" dirty="0">
                <a:latin typeface="Gill Sans MT" panose="020B0502020104020203" pitchFamily="34" charset="0"/>
              </a:rPr>
              <a:t>MLPerf</a:t>
            </a:r>
          </a:p>
          <a:p>
            <a:pPr marL="457200" indent="-457200">
              <a:buFont typeface="+mj-lt"/>
              <a:buAutoNum type="arabicPeriod"/>
            </a:pPr>
            <a:r>
              <a:rPr lang="zh-CN" altLang="en-US" sz="2400" b="1" dirty="0">
                <a:latin typeface="Gill Sans MT" panose="020B0502020104020203" pitchFamily="34" charset="0"/>
              </a:rPr>
              <a:t>时延 </a:t>
            </a:r>
            <a:r>
              <a:rPr lang="en-US" altLang="zh-CN" sz="2400" b="1" dirty="0">
                <a:latin typeface="Gill Sans MT" panose="020B0502020104020203" pitchFamily="34" charset="0"/>
              </a:rPr>
              <a:t>Latency</a:t>
            </a:r>
          </a:p>
          <a:p>
            <a:pPr marL="522740" lvl="1" indent="-285750"/>
            <a:r>
              <a:rPr lang="zh-CN" altLang="en-US" sz="2000" dirty="0">
                <a:latin typeface="Gill Sans MT" panose="020B0502020104020203" pitchFamily="34" charset="0"/>
              </a:rPr>
              <a:t>通信时延对 </a:t>
            </a:r>
            <a:r>
              <a:rPr lang="en-US" altLang="zh-CN" sz="2000" dirty="0">
                <a:latin typeface="Gill Sans MT" panose="020B0502020104020203" pitchFamily="34" charset="0"/>
              </a:rPr>
              <a:t>MACs</a:t>
            </a:r>
            <a:r>
              <a:rPr lang="zh-CN" altLang="en-US" sz="2000" dirty="0">
                <a:latin typeface="Gill Sans MT" panose="020B0502020104020203" pitchFamily="34" charset="0"/>
              </a:rPr>
              <a:t> 的影响 </a:t>
            </a:r>
            <a:r>
              <a:rPr lang="en-US" altLang="zh-CN" sz="2000" dirty="0">
                <a:latin typeface="Gill Sans MT" panose="020B0502020104020203" pitchFamily="34" charset="0"/>
              </a:rPr>
              <a:t>&gt;&gt;</a:t>
            </a:r>
            <a:r>
              <a:rPr lang="zh-CN" altLang="en-US" sz="2000" dirty="0">
                <a:latin typeface="Gill Sans MT" panose="020B0502020104020203" pitchFamily="34" charset="0"/>
              </a:rPr>
              <a:t> 优化带宽</a:t>
            </a:r>
            <a:endParaRPr lang="en-US" altLang="zh-CN" sz="2000" dirty="0">
              <a:latin typeface="Gill Sans MT" panose="020B0502020104020203" pitchFamily="34" charset="0"/>
            </a:endParaRPr>
          </a:p>
          <a:p>
            <a:pPr marL="522740" lvl="1" indent="-285750"/>
            <a:r>
              <a:rPr lang="en-US" altLang="zh-CN" sz="2000" dirty="0">
                <a:latin typeface="Gill Sans MT" panose="020B0502020104020203" pitchFamily="34" charset="0"/>
              </a:rPr>
              <a:t>Batch</a:t>
            </a:r>
            <a:r>
              <a:rPr lang="zh-CN" altLang="en-US" sz="2000" dirty="0">
                <a:latin typeface="Gill Sans MT" panose="020B0502020104020203" pitchFamily="34" charset="0"/>
              </a:rPr>
              <a:t> </a:t>
            </a:r>
            <a:r>
              <a:rPr lang="en-US" altLang="zh-CN" sz="2000" dirty="0">
                <a:latin typeface="Gill Sans MT" panose="020B0502020104020203" pitchFamily="34" charset="0"/>
              </a:rPr>
              <a:t>Size</a:t>
            </a:r>
            <a:r>
              <a:rPr lang="zh-CN" altLang="en-US" sz="2000" dirty="0">
                <a:latin typeface="Gill Sans MT" panose="020B0502020104020203" pitchFamily="34" charset="0"/>
              </a:rPr>
              <a:t> 大小与内存大小 </a:t>
            </a:r>
            <a:r>
              <a:rPr lang="en-US" altLang="zh-CN" sz="2000" dirty="0">
                <a:latin typeface="Gill Sans MT" panose="020B0502020104020203" pitchFamily="34" charset="0"/>
              </a:rPr>
              <a:t>&gt;&gt;</a:t>
            </a:r>
            <a:r>
              <a:rPr lang="zh-CN" altLang="en-US" sz="2000" dirty="0">
                <a:latin typeface="Gill Sans MT" panose="020B0502020104020203" pitchFamily="34" charset="0"/>
              </a:rPr>
              <a:t> 多级缓存设计</a:t>
            </a:r>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12742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45F79DF-FA19-3946-8B32-DF299E2A1C9B}"/>
              </a:ext>
            </a:extLst>
          </p:cNvPr>
          <p:cNvSpPr>
            <a:spLocks noGrp="1"/>
          </p:cNvSpPr>
          <p:nvPr>
            <p:ph type="title"/>
          </p:nvPr>
        </p:nvSpPr>
        <p:spPr/>
        <p:txBody>
          <a:bodyPr/>
          <a:lstStyle/>
          <a:p>
            <a:r>
              <a:rPr lang="en-US" altLang="zh-CN" dirty="0"/>
              <a:t>Key</a:t>
            </a:r>
            <a:r>
              <a:rPr lang="zh-CN" altLang="en-US" dirty="0"/>
              <a:t> </a:t>
            </a:r>
            <a:r>
              <a:rPr lang="en-US" altLang="zh-CN" dirty="0"/>
              <a:t>Metrics</a:t>
            </a:r>
            <a:r>
              <a:rPr lang="zh-CN" altLang="en-US" dirty="0"/>
              <a:t> 与计算体系思考 </a:t>
            </a:r>
            <a:r>
              <a:rPr lang="en-US" altLang="zh-CN" dirty="0"/>
              <a:t>II</a:t>
            </a:r>
            <a:endParaRPr lang="zh-CN" altLang="en-US" dirty="0"/>
          </a:p>
        </p:txBody>
      </p:sp>
      <p:sp>
        <p:nvSpPr>
          <p:cNvPr id="8" name="内容占位符 5">
            <a:extLst>
              <a:ext uri="{FF2B5EF4-FFF2-40B4-BE49-F238E27FC236}">
                <a16:creationId xmlns:a16="http://schemas.microsoft.com/office/drawing/2014/main" id="{5146EA26-929A-D043-87D3-72AE3BD6A1DF}"/>
              </a:ext>
            </a:extLst>
          </p:cNvPr>
          <p:cNvSpPr>
            <a:spLocks noGrp="1"/>
          </p:cNvSpPr>
          <p:nvPr>
            <p:ph sz="half" idx="1"/>
          </p:nvPr>
        </p:nvSpPr>
        <p:spPr>
          <a:xfrm>
            <a:off x="623635" y="1340768"/>
            <a:ext cx="10963473" cy="4896544"/>
          </a:xfrm>
          <a:noFill/>
        </p:spPr>
        <p:txBody>
          <a:bodyPr/>
          <a:lstStyle/>
          <a:p>
            <a:pPr marL="457200" indent="-457200">
              <a:buFont typeface="+mj-lt"/>
              <a:buAutoNum type="arabicPeriod" startAt="4"/>
            </a:pPr>
            <a:r>
              <a:rPr lang="zh-CN" altLang="en-US" sz="2400" b="1" dirty="0">
                <a:latin typeface="Gill Sans MT" panose="020B0502020104020203" pitchFamily="34" charset="0"/>
              </a:rPr>
              <a:t>能耗 </a:t>
            </a:r>
            <a:r>
              <a:rPr lang="en-US" altLang="zh-CN" sz="2400" b="1" dirty="0">
                <a:latin typeface="Gill Sans MT" panose="020B0502020104020203" pitchFamily="34" charset="0"/>
              </a:rPr>
              <a:t>Energy</a:t>
            </a:r>
          </a:p>
          <a:p>
            <a:pPr marL="694190" lvl="1" indent="-457200"/>
            <a:r>
              <a:rPr lang="zh-CN" altLang="en-US" sz="2000" dirty="0">
                <a:latin typeface="Gill Sans MT" panose="020B0502020104020203" pitchFamily="34" charset="0"/>
              </a:rPr>
              <a:t>执行</a:t>
            </a:r>
            <a:r>
              <a:rPr lang="en-US" altLang="zh-CN" sz="2000" dirty="0">
                <a:latin typeface="Gill Sans MT" panose="020B0502020104020203" pitchFamily="34" charset="0"/>
              </a:rPr>
              <a:t>SOTA</a:t>
            </a:r>
            <a:r>
              <a:rPr lang="zh-CN" altLang="en-US" sz="2000" dirty="0">
                <a:latin typeface="Gill Sans MT" panose="020B0502020104020203" pitchFamily="34" charset="0"/>
              </a:rPr>
              <a:t>网络模型时候 </a:t>
            </a:r>
            <a:r>
              <a:rPr lang="en-US" altLang="zh-CN" sz="2000" dirty="0">
                <a:latin typeface="Gill Sans MT" panose="020B0502020104020203" pitchFamily="34" charset="0"/>
              </a:rPr>
              <a:t>Ops/W</a:t>
            </a:r>
            <a:r>
              <a:rPr lang="zh-CN" altLang="en-US" sz="2000" dirty="0">
                <a:latin typeface="Gill Sans MT" panose="020B0502020104020203" pitchFamily="34" charset="0"/>
              </a:rPr>
              <a:t> </a:t>
            </a:r>
            <a:r>
              <a:rPr lang="en-US" altLang="zh-CN" sz="2000" dirty="0">
                <a:latin typeface="Gill Sans MT" panose="020B0502020104020203" pitchFamily="34" charset="0"/>
              </a:rPr>
              <a:t>&gt;&gt;</a:t>
            </a:r>
            <a:r>
              <a:rPr lang="zh-CN" altLang="en-US" sz="2000" dirty="0">
                <a:latin typeface="Gill Sans MT" panose="020B0502020104020203" pitchFamily="34" charset="0"/>
              </a:rPr>
              <a:t> 部署场景</a:t>
            </a:r>
            <a:endParaRPr lang="en-US" altLang="zh-CN" sz="2000" dirty="0">
              <a:latin typeface="Gill Sans MT" panose="020B0502020104020203" pitchFamily="34" charset="0"/>
            </a:endParaRPr>
          </a:p>
          <a:p>
            <a:pPr marL="694190" lvl="1" indent="-457200"/>
            <a:r>
              <a:rPr lang="zh-CN" altLang="en-US" sz="2000" dirty="0">
                <a:latin typeface="Gill Sans MT" panose="020B0502020104020203" pitchFamily="34" charset="0"/>
              </a:rPr>
              <a:t>内存读写功耗 </a:t>
            </a:r>
            <a:r>
              <a:rPr lang="en-US" altLang="zh-CN" sz="2000" dirty="0">
                <a:latin typeface="Gill Sans MT" panose="020B0502020104020203" pitchFamily="34" charset="0"/>
              </a:rPr>
              <a:t>(e.g.,</a:t>
            </a:r>
            <a:r>
              <a:rPr lang="zh-CN" altLang="en-US" sz="2000" dirty="0">
                <a:latin typeface="Gill Sans MT" panose="020B0502020104020203" pitchFamily="34" charset="0"/>
              </a:rPr>
              <a:t> </a:t>
            </a:r>
            <a:r>
              <a:rPr lang="en-US" altLang="zh-CN" sz="2000" dirty="0">
                <a:latin typeface="Gill Sans MT" panose="020B0502020104020203" pitchFamily="34" charset="0"/>
              </a:rPr>
              <a:t>DRAM)</a:t>
            </a:r>
            <a:r>
              <a:rPr lang="zh-CN" altLang="en-US" sz="2000" dirty="0">
                <a:latin typeface="Gill Sans MT" panose="020B0502020104020203" pitchFamily="34" charset="0"/>
              </a:rPr>
              <a:t> </a:t>
            </a:r>
            <a:r>
              <a:rPr lang="en-US" altLang="zh-CN" sz="2000" dirty="0">
                <a:latin typeface="Gill Sans MT" panose="020B0502020104020203" pitchFamily="34" charset="0"/>
              </a:rPr>
              <a:t>&gt;&gt;</a:t>
            </a:r>
            <a:r>
              <a:rPr lang="zh-CN" altLang="en-US" sz="2000" dirty="0">
                <a:latin typeface="Gill Sans MT" panose="020B0502020104020203" pitchFamily="34" charset="0"/>
              </a:rPr>
              <a:t> 降低能耗</a:t>
            </a:r>
            <a:endParaRPr lang="en-US" altLang="zh-CN" sz="2000" dirty="0">
              <a:latin typeface="Gill Sans MT" panose="020B0502020104020203" pitchFamily="34" charset="0"/>
            </a:endParaRPr>
          </a:p>
          <a:p>
            <a:pPr marL="457200" indent="-457200">
              <a:buFont typeface="+mj-lt"/>
              <a:buAutoNum type="arabicPeriod" startAt="4"/>
            </a:pPr>
            <a:r>
              <a:rPr lang="zh-CN" altLang="en-US" sz="2400" b="1" dirty="0">
                <a:latin typeface="Gill Sans MT" panose="020B0502020104020203" pitchFamily="34" charset="0"/>
              </a:rPr>
              <a:t>系统价格 </a:t>
            </a:r>
            <a:r>
              <a:rPr lang="en-US" altLang="zh-CN" sz="2400" b="1" dirty="0">
                <a:latin typeface="Gill Sans MT" panose="020B0502020104020203" pitchFamily="34" charset="0"/>
              </a:rPr>
              <a:t>System</a:t>
            </a:r>
            <a:r>
              <a:rPr lang="zh-CN" altLang="en-US" sz="2400" b="1" dirty="0">
                <a:latin typeface="Gill Sans MT" panose="020B0502020104020203" pitchFamily="34" charset="0"/>
              </a:rPr>
              <a:t> </a:t>
            </a:r>
            <a:r>
              <a:rPr lang="en-US" altLang="zh-CN" sz="2400" b="1" dirty="0">
                <a:latin typeface="Gill Sans MT" panose="020B0502020104020203" pitchFamily="34" charset="0"/>
              </a:rPr>
              <a:t>Cost</a:t>
            </a:r>
          </a:p>
          <a:p>
            <a:pPr marL="694190" lvl="1" indent="-457200"/>
            <a:r>
              <a:rPr lang="zh-CN" altLang="en-US" sz="2000" dirty="0">
                <a:latin typeface="Gill Sans MT" panose="020B0502020104020203" pitchFamily="34" charset="0"/>
              </a:rPr>
              <a:t>片内多级缓存 </a:t>
            </a:r>
            <a:r>
              <a:rPr lang="en-US" altLang="zh-CN" sz="2000" dirty="0">
                <a:latin typeface="Gill Sans MT" panose="020B0502020104020203" pitchFamily="34" charset="0"/>
              </a:rPr>
              <a:t>Cache</a:t>
            </a:r>
            <a:r>
              <a:rPr lang="zh-CN" altLang="en-US" sz="2000" dirty="0">
                <a:latin typeface="Gill Sans MT" panose="020B0502020104020203" pitchFamily="34" charset="0"/>
              </a:rPr>
              <a:t> 大小 </a:t>
            </a:r>
            <a:r>
              <a:rPr lang="en-US" altLang="zh-CN" sz="2000" dirty="0">
                <a:latin typeface="Gill Sans MT" panose="020B0502020104020203" pitchFamily="34" charset="0"/>
              </a:rPr>
              <a:t>&gt;&gt;</a:t>
            </a:r>
            <a:r>
              <a:rPr lang="zh-CN" altLang="en-US" sz="2000" dirty="0">
                <a:latin typeface="Gill Sans MT" panose="020B0502020104020203" pitchFamily="34" charset="0"/>
              </a:rPr>
              <a:t> 内存设计</a:t>
            </a:r>
            <a:endParaRPr lang="en-US" altLang="zh-CN" sz="2000" dirty="0">
              <a:latin typeface="Gill Sans MT" panose="020B0502020104020203" pitchFamily="34" charset="0"/>
            </a:endParaRPr>
          </a:p>
          <a:p>
            <a:pPr marL="694190" lvl="1" indent="-457200"/>
            <a:r>
              <a:rPr lang="en-US" altLang="zh-CN" sz="2000" dirty="0">
                <a:latin typeface="Gill Sans MT" panose="020B0502020104020203" pitchFamily="34" charset="0"/>
              </a:rPr>
              <a:t>PE</a:t>
            </a:r>
            <a:r>
              <a:rPr lang="zh-CN" altLang="en-US" sz="2000" dirty="0">
                <a:latin typeface="Gill Sans MT" panose="020B0502020104020203" pitchFamily="34" charset="0"/>
              </a:rPr>
              <a:t> 数量、芯片大小、纳米制程 </a:t>
            </a:r>
            <a:r>
              <a:rPr lang="en-US" altLang="zh-CN" sz="2000" dirty="0">
                <a:latin typeface="Gill Sans MT" panose="020B0502020104020203" pitchFamily="34" charset="0"/>
              </a:rPr>
              <a:t>&gt;&gt;</a:t>
            </a:r>
            <a:r>
              <a:rPr lang="zh-CN" altLang="en-US" sz="2000" dirty="0">
                <a:latin typeface="Gill Sans MT" panose="020B0502020104020203" pitchFamily="34" charset="0"/>
              </a:rPr>
              <a:t> 电路设计</a:t>
            </a:r>
            <a:endParaRPr lang="en-US" altLang="zh-CN" sz="2000" dirty="0">
              <a:latin typeface="Gill Sans MT" panose="020B0502020104020203" pitchFamily="34" charset="0"/>
            </a:endParaRPr>
          </a:p>
          <a:p>
            <a:pPr marL="457200" indent="-457200">
              <a:buFont typeface="+mj-lt"/>
              <a:buAutoNum type="arabicPeriod" startAt="4"/>
            </a:pPr>
            <a:r>
              <a:rPr lang="zh-CN" altLang="en-US" sz="2400" b="1" dirty="0">
                <a:latin typeface="Gill Sans MT" panose="020B0502020104020203" pitchFamily="34" charset="0"/>
              </a:rPr>
              <a:t>易用性 </a:t>
            </a:r>
            <a:r>
              <a:rPr lang="en-US" altLang="zh-CN" sz="2400" b="1" dirty="0">
                <a:latin typeface="Gill Sans MT" panose="020B0502020104020203" pitchFamily="34" charset="0"/>
              </a:rPr>
              <a:t>Flexibility</a:t>
            </a:r>
          </a:p>
          <a:p>
            <a:pPr marL="694190" lvl="1" indent="-457200"/>
            <a:r>
              <a:rPr lang="zh-CN" altLang="en-US" sz="2000" dirty="0">
                <a:latin typeface="Gill Sans MT" panose="020B0502020104020203" pitchFamily="34" charset="0"/>
              </a:rPr>
              <a:t>对主流</a:t>
            </a:r>
            <a:r>
              <a:rPr lang="en-US" altLang="zh-CN" sz="2000" dirty="0">
                <a:latin typeface="Gill Sans MT" panose="020B0502020104020203" pitchFamily="34" charset="0"/>
              </a:rPr>
              <a:t>AI</a:t>
            </a:r>
            <a:r>
              <a:rPr lang="zh-CN" altLang="en-US" sz="2000" dirty="0">
                <a:latin typeface="Gill Sans MT" panose="020B0502020104020203" pitchFamily="34" charset="0"/>
              </a:rPr>
              <a:t>框架支持度 </a:t>
            </a:r>
            <a:r>
              <a:rPr lang="en-US" altLang="zh-CN" sz="2000" dirty="0">
                <a:latin typeface="Gill Sans MT" panose="020B0502020104020203" pitchFamily="34" charset="0"/>
              </a:rPr>
              <a:t>(PyTorch)</a:t>
            </a:r>
            <a:r>
              <a:rPr lang="zh-CN" altLang="en-US" sz="2000" dirty="0">
                <a:latin typeface="Gill Sans MT" panose="020B0502020104020203" pitchFamily="34" charset="0"/>
              </a:rPr>
              <a:t> </a:t>
            </a:r>
            <a:r>
              <a:rPr lang="en-US" altLang="zh-CN" sz="2000" dirty="0">
                <a:latin typeface="Gill Sans MT" panose="020B0502020104020203" pitchFamily="34" charset="0"/>
              </a:rPr>
              <a:t>&gt;&gt;</a:t>
            </a:r>
            <a:r>
              <a:rPr lang="zh-CN" altLang="en-US" sz="2000" dirty="0">
                <a:latin typeface="Gill Sans MT" panose="020B0502020104020203" pitchFamily="34" charset="0"/>
              </a:rPr>
              <a:t> 软件栈</a:t>
            </a:r>
            <a:endParaRPr lang="en-US" altLang="zh-CN" sz="2000" dirty="0">
              <a:latin typeface="Gill Sans MT" panose="020B0502020104020203" pitchFamily="34" charset="0"/>
            </a:endParaRPr>
          </a:p>
          <a:p>
            <a:pPr marL="694190" lvl="1" indent="-457200"/>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663344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BD92249-BE80-CD44-B71A-6D59C8081B96}"/>
              </a:ext>
            </a:extLst>
          </p:cNvPr>
          <p:cNvSpPr>
            <a:spLocks noGrp="1"/>
          </p:cNvSpPr>
          <p:nvPr>
            <p:ph type="title"/>
          </p:nvPr>
        </p:nvSpPr>
        <p:spPr/>
        <p:txBody>
          <a:bodyPr/>
          <a:lstStyle/>
          <a:p>
            <a:r>
              <a:rPr lang="en-US" altLang="zh-CN" dirty="0"/>
              <a:t>AI</a:t>
            </a:r>
            <a:r>
              <a:rPr lang="zh-CN" altLang="en-US" dirty="0"/>
              <a:t> 芯片主要指标</a:t>
            </a:r>
          </a:p>
        </p:txBody>
      </p:sp>
      <p:grpSp>
        <p:nvGrpSpPr>
          <p:cNvPr id="3" name="组合 2">
            <a:extLst>
              <a:ext uri="{FF2B5EF4-FFF2-40B4-BE49-F238E27FC236}">
                <a16:creationId xmlns:a16="http://schemas.microsoft.com/office/drawing/2014/main" id="{F0B7DCD8-DBC1-8643-A852-8B3EC531B883}"/>
              </a:ext>
            </a:extLst>
          </p:cNvPr>
          <p:cNvGrpSpPr/>
          <p:nvPr/>
        </p:nvGrpSpPr>
        <p:grpSpPr>
          <a:xfrm>
            <a:off x="1790857" y="1268760"/>
            <a:ext cx="8629028" cy="5472608"/>
            <a:chOff x="815966" y="1053648"/>
            <a:chExt cx="8102600" cy="5562600"/>
          </a:xfrm>
        </p:grpSpPr>
        <p:pic>
          <p:nvPicPr>
            <p:cNvPr id="8" name="图片 7">
              <a:extLst>
                <a:ext uri="{FF2B5EF4-FFF2-40B4-BE49-F238E27FC236}">
                  <a16:creationId xmlns:a16="http://schemas.microsoft.com/office/drawing/2014/main" id="{205B842B-558D-754E-8B59-68BCF96CCDB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5966" y="1053648"/>
              <a:ext cx="8102600" cy="5562600"/>
            </a:xfrm>
            <a:prstGeom prst="rect">
              <a:avLst/>
            </a:prstGeom>
          </p:spPr>
        </p:pic>
        <p:pic>
          <p:nvPicPr>
            <p:cNvPr id="10" name="图片 9">
              <a:extLst>
                <a:ext uri="{FF2B5EF4-FFF2-40B4-BE49-F238E27FC236}">
                  <a16:creationId xmlns:a16="http://schemas.microsoft.com/office/drawing/2014/main" id="{C40DA12A-CDD0-B04F-9F62-F53E03346C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4366" y="4824132"/>
              <a:ext cx="251902" cy="251902"/>
            </a:xfrm>
            <a:prstGeom prst="rect">
              <a:avLst/>
            </a:prstGeom>
          </p:spPr>
        </p:pic>
        <p:sp>
          <p:nvSpPr>
            <p:cNvPr id="11" name="文本框 10">
              <a:extLst>
                <a:ext uri="{FF2B5EF4-FFF2-40B4-BE49-F238E27FC236}">
                  <a16:creationId xmlns:a16="http://schemas.microsoft.com/office/drawing/2014/main" id="{EC96AB1C-D76B-D745-AFD7-2AC63B790853}"/>
                </a:ext>
              </a:extLst>
            </p:cNvPr>
            <p:cNvSpPr txBox="1"/>
            <p:nvPr/>
          </p:nvSpPr>
          <p:spPr>
            <a:xfrm>
              <a:off x="1211521" y="1533629"/>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行业应用</a:t>
              </a:r>
            </a:p>
          </p:txBody>
        </p:sp>
        <p:sp>
          <p:nvSpPr>
            <p:cNvPr id="12" name="文本框 11">
              <a:extLst>
                <a:ext uri="{FF2B5EF4-FFF2-40B4-BE49-F238E27FC236}">
                  <a16:creationId xmlns:a16="http://schemas.microsoft.com/office/drawing/2014/main" id="{DC800C68-B175-2A43-91E1-4066A8FD9DD2}"/>
                </a:ext>
              </a:extLst>
            </p:cNvPr>
            <p:cNvSpPr txBox="1"/>
            <p:nvPr/>
          </p:nvSpPr>
          <p:spPr>
            <a:xfrm>
              <a:off x="1211521" y="2407218"/>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应用使能</a:t>
              </a:r>
            </a:p>
          </p:txBody>
        </p:sp>
        <p:sp>
          <p:nvSpPr>
            <p:cNvPr id="13" name="文本框 12">
              <a:extLst>
                <a:ext uri="{FF2B5EF4-FFF2-40B4-BE49-F238E27FC236}">
                  <a16:creationId xmlns:a16="http://schemas.microsoft.com/office/drawing/2014/main" id="{F4BEEE0A-E546-9B44-9055-4259CD60C498}"/>
                </a:ext>
              </a:extLst>
            </p:cNvPr>
            <p:cNvSpPr txBox="1"/>
            <p:nvPr/>
          </p:nvSpPr>
          <p:spPr>
            <a:xfrm>
              <a:off x="1211971" y="4083668"/>
              <a:ext cx="907942" cy="281554"/>
            </a:xfrm>
            <a:prstGeom prst="rect">
              <a:avLst/>
            </a:prstGeom>
            <a:noFill/>
          </p:spPr>
          <p:txBody>
            <a:bodyPr wrap="none" rtlCol="0" anchor="ctr">
              <a:spAutoFit/>
            </a:bodyPr>
            <a:lstStyle/>
            <a:p>
              <a:pPr algn="just" defTabSz="914034"/>
              <a:r>
                <a:rPr lang="en-US" altLang="zh-CN" sz="1200" b="1" dirty="0">
                  <a:solidFill>
                    <a:srgbClr val="1D1D1A"/>
                  </a:solidFill>
                  <a:latin typeface="+mj-ea"/>
                  <a:ea typeface="+mj-ea"/>
                  <a:sym typeface="Huawei Sans" panose="020C0503030203020204" pitchFamily="34" charset="0"/>
                </a:rPr>
                <a:t>AI</a:t>
              </a:r>
              <a:r>
                <a:rPr lang="zh-CN" altLang="en-US" sz="1200" b="1" dirty="0">
                  <a:solidFill>
                    <a:srgbClr val="1D1D1A"/>
                  </a:solidFill>
                  <a:latin typeface="+mj-ea"/>
                  <a:ea typeface="+mj-ea"/>
                  <a:sym typeface="Huawei Sans" panose="020C0503030203020204" pitchFamily="34" charset="0"/>
                </a:rPr>
                <a:t>开源框架</a:t>
              </a:r>
            </a:p>
          </p:txBody>
        </p:sp>
        <p:sp>
          <p:nvSpPr>
            <p:cNvPr id="14" name="文本框 13">
              <a:extLst>
                <a:ext uri="{FF2B5EF4-FFF2-40B4-BE49-F238E27FC236}">
                  <a16:creationId xmlns:a16="http://schemas.microsoft.com/office/drawing/2014/main" id="{AD381FDB-BC32-4A49-8753-C043652A226C}"/>
                </a:ext>
              </a:extLst>
            </p:cNvPr>
            <p:cNvSpPr txBox="1"/>
            <p:nvPr/>
          </p:nvSpPr>
          <p:spPr>
            <a:xfrm>
              <a:off x="1211697" y="4935947"/>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异构驱动</a:t>
              </a:r>
            </a:p>
          </p:txBody>
        </p:sp>
        <p:sp>
          <p:nvSpPr>
            <p:cNvPr id="15" name="文本框 14">
              <a:extLst>
                <a:ext uri="{FF2B5EF4-FFF2-40B4-BE49-F238E27FC236}">
                  <a16:creationId xmlns:a16="http://schemas.microsoft.com/office/drawing/2014/main" id="{B2466A25-1F5F-FC41-84D9-644F4DF4A5D0}"/>
                </a:ext>
              </a:extLst>
            </p:cNvPr>
            <p:cNvSpPr txBox="1"/>
            <p:nvPr/>
          </p:nvSpPr>
          <p:spPr>
            <a:xfrm>
              <a:off x="1212259" y="5799737"/>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华为硬件</a:t>
              </a:r>
            </a:p>
          </p:txBody>
        </p:sp>
        <p:grpSp>
          <p:nvGrpSpPr>
            <p:cNvPr id="16" name="组合 15">
              <a:extLst>
                <a:ext uri="{FF2B5EF4-FFF2-40B4-BE49-F238E27FC236}">
                  <a16:creationId xmlns:a16="http://schemas.microsoft.com/office/drawing/2014/main" id="{BD52B7A0-6740-1549-A3CA-2E74C3F2386E}"/>
                </a:ext>
              </a:extLst>
            </p:cNvPr>
            <p:cNvGrpSpPr/>
            <p:nvPr/>
          </p:nvGrpSpPr>
          <p:grpSpPr>
            <a:xfrm>
              <a:off x="3287140" y="2440549"/>
              <a:ext cx="1310706" cy="465868"/>
              <a:chOff x="2896407" y="3130643"/>
              <a:chExt cx="1310706" cy="465868"/>
            </a:xfrm>
          </p:grpSpPr>
          <p:pic>
            <p:nvPicPr>
              <p:cNvPr id="17" name="图片 16">
                <a:extLst>
                  <a:ext uri="{FF2B5EF4-FFF2-40B4-BE49-F238E27FC236}">
                    <a16:creationId xmlns:a16="http://schemas.microsoft.com/office/drawing/2014/main" id="{1EFCF72B-50A0-244E-8DF5-9BFFF124FF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96407" y="3207703"/>
                <a:ext cx="359859" cy="359859"/>
              </a:xfrm>
              <a:prstGeom prst="rect">
                <a:avLst/>
              </a:prstGeom>
            </p:spPr>
          </p:pic>
          <p:sp>
            <p:nvSpPr>
              <p:cNvPr id="18" name="文本框 17">
                <a:extLst>
                  <a:ext uri="{FF2B5EF4-FFF2-40B4-BE49-F238E27FC236}">
                    <a16:creationId xmlns:a16="http://schemas.microsoft.com/office/drawing/2014/main" id="{5100463A-B959-6B41-A8B6-2A68AFFB6C47}"/>
                  </a:ext>
                </a:extLst>
              </p:cNvPr>
              <p:cNvSpPr txBox="1"/>
              <p:nvPr/>
            </p:nvSpPr>
            <p:spPr>
              <a:xfrm>
                <a:off x="3305192" y="3130643"/>
                <a:ext cx="901921" cy="465868"/>
              </a:xfrm>
              <a:prstGeom prst="rect">
                <a:avLst/>
              </a:prstGeom>
              <a:noFill/>
            </p:spPr>
            <p:txBody>
              <a:bodyPr wrap="none" rtlCol="0" anchor="ctr">
                <a:spAutoFit/>
              </a:bodyPr>
              <a:lstStyle/>
              <a:p>
                <a:pPr algn="just" defTabSz="914034"/>
                <a:r>
                  <a:rPr lang="en-US" altLang="zh-CN" sz="1200" dirty="0" err="1">
                    <a:solidFill>
                      <a:srgbClr val="CB121D"/>
                    </a:solidFill>
                    <a:latin typeface="+mj-ea"/>
                    <a:ea typeface="+mj-ea"/>
                    <a:sym typeface="Huawei Sans" panose="020C0503030203020204" pitchFamily="34" charset="0"/>
                  </a:rPr>
                  <a:t>ModelArts</a:t>
                </a:r>
                <a:endParaRPr lang="en-US" altLang="zh-CN" sz="1200" dirty="0">
                  <a:solidFill>
                    <a:srgbClr val="CB121D"/>
                  </a:solidFill>
                  <a:latin typeface="+mj-ea"/>
                  <a:ea typeface="+mj-ea"/>
                  <a:sym typeface="Huawei Sans" panose="020C0503030203020204" pitchFamily="34" charset="0"/>
                </a:endParaRPr>
              </a:p>
              <a:p>
                <a:pPr algn="just" defTabSz="914034">
                  <a:lnSpc>
                    <a:spcPts val="1599"/>
                  </a:lnSpc>
                </a:pPr>
                <a:r>
                  <a:rPr lang="zh-CN" altLang="en-US" sz="1000" dirty="0">
                    <a:solidFill>
                      <a:srgbClr val="EBEBEB">
                        <a:lumMod val="50000"/>
                      </a:srgbClr>
                    </a:solidFill>
                    <a:latin typeface="+mj-ea"/>
                    <a:ea typeface="+mj-ea"/>
                    <a:sym typeface="Huawei Sans" panose="020C0503030203020204" pitchFamily="34" charset="0"/>
                  </a:rPr>
                  <a:t>华为云服务</a:t>
                </a:r>
              </a:p>
            </p:txBody>
          </p:sp>
        </p:grpSp>
        <p:cxnSp>
          <p:nvCxnSpPr>
            <p:cNvPr id="19" name="直接连接符 24">
              <a:extLst>
                <a:ext uri="{FF2B5EF4-FFF2-40B4-BE49-F238E27FC236}">
                  <a16:creationId xmlns:a16="http://schemas.microsoft.com/office/drawing/2014/main" id="{C298CEFF-DCDA-6444-A654-8D6EF287FFC1}"/>
                </a:ext>
              </a:extLst>
            </p:cNvPr>
            <p:cNvCxnSpPr/>
            <p:nvPr/>
          </p:nvCxnSpPr>
          <p:spPr>
            <a:xfrm>
              <a:off x="2651462" y="3057134"/>
              <a:ext cx="5865109" cy="0"/>
            </a:xfrm>
            <a:prstGeom prst="line">
              <a:avLst/>
            </a:prstGeom>
            <a:ln w="12700">
              <a:solidFill>
                <a:schemeClr val="tx2">
                  <a:lumMod val="85000"/>
                </a:schemeClr>
              </a:solidFill>
            </a:ln>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E701B2BE-FD1E-1646-B25A-B7F0A251F971}"/>
                </a:ext>
              </a:extLst>
            </p:cNvPr>
            <p:cNvGrpSpPr/>
            <p:nvPr/>
          </p:nvGrpSpPr>
          <p:grpSpPr>
            <a:xfrm>
              <a:off x="6069812" y="2430120"/>
              <a:ext cx="1394130" cy="486724"/>
              <a:chOff x="4536671" y="3147716"/>
              <a:chExt cx="1394130" cy="486724"/>
            </a:xfrm>
          </p:grpSpPr>
          <p:pic>
            <p:nvPicPr>
              <p:cNvPr id="21" name="图片 20">
                <a:extLst>
                  <a:ext uri="{FF2B5EF4-FFF2-40B4-BE49-F238E27FC236}">
                    <a16:creationId xmlns:a16="http://schemas.microsoft.com/office/drawing/2014/main" id="{3AA9ACC9-9E26-9A4F-AE3F-A243A560307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36671" y="3217507"/>
                <a:ext cx="359859" cy="359859"/>
              </a:xfrm>
              <a:prstGeom prst="rect">
                <a:avLst/>
              </a:prstGeom>
            </p:spPr>
          </p:pic>
          <p:sp>
            <p:nvSpPr>
              <p:cNvPr id="22" name="文本框 21">
                <a:extLst>
                  <a:ext uri="{FF2B5EF4-FFF2-40B4-BE49-F238E27FC236}">
                    <a16:creationId xmlns:a16="http://schemas.microsoft.com/office/drawing/2014/main" id="{B420401B-DC5C-9443-9830-42583CA84A33}"/>
                  </a:ext>
                </a:extLst>
              </p:cNvPr>
              <p:cNvSpPr txBox="1"/>
              <p:nvPr/>
            </p:nvSpPr>
            <p:spPr>
              <a:xfrm>
                <a:off x="4976197" y="3147716"/>
                <a:ext cx="954604" cy="486724"/>
              </a:xfrm>
              <a:prstGeom prst="rect">
                <a:avLst/>
              </a:prstGeom>
              <a:noFill/>
            </p:spPr>
            <p:txBody>
              <a:bodyPr wrap="none" rtlCol="0" anchor="ctr">
                <a:spAutoFit/>
              </a:bodyPr>
              <a:lstStyle/>
              <a:p>
                <a:pPr algn="just" defTabSz="914034">
                  <a:lnSpc>
                    <a:spcPts val="1599"/>
                  </a:lnSpc>
                </a:pPr>
                <a:r>
                  <a:rPr lang="en-US" altLang="zh-CN" sz="1200" dirty="0" err="1">
                    <a:solidFill>
                      <a:srgbClr val="CB121D"/>
                    </a:solidFill>
                    <a:latin typeface="+mj-ea"/>
                    <a:ea typeface="+mj-ea"/>
                    <a:sym typeface="Huawei Sans" panose="020C0503030203020204" pitchFamily="34" charset="0"/>
                  </a:rPr>
                  <a:t>MindX</a:t>
                </a:r>
                <a:r>
                  <a:rPr lang="en-US" altLang="zh-CN" sz="1200" dirty="0">
                    <a:solidFill>
                      <a:srgbClr val="CB121D"/>
                    </a:solidFill>
                    <a:latin typeface="+mj-ea"/>
                    <a:ea typeface="+mj-ea"/>
                    <a:sym typeface="Huawei Sans" panose="020C0503030203020204" pitchFamily="34" charset="0"/>
                  </a:rPr>
                  <a:t> SDK</a:t>
                </a:r>
              </a:p>
              <a:p>
                <a:pPr algn="just" defTabSz="914034">
                  <a:lnSpc>
                    <a:spcPts val="1599"/>
                  </a:lnSpc>
                </a:pPr>
                <a:r>
                  <a:rPr lang="zh-CN" altLang="en-US" sz="1000" dirty="0">
                    <a:solidFill>
                      <a:srgbClr val="EBEBEB">
                        <a:lumMod val="50000"/>
                      </a:srgbClr>
                    </a:solidFill>
                    <a:latin typeface="+mj-ea"/>
                    <a:ea typeface="+mj-ea"/>
                    <a:sym typeface="Huawei Sans" panose="020C0503030203020204" pitchFamily="34" charset="0"/>
                  </a:rPr>
                  <a:t>昇腾行业</a:t>
                </a:r>
                <a:r>
                  <a:rPr lang="en-US" altLang="zh-CN" sz="1000" dirty="0">
                    <a:solidFill>
                      <a:srgbClr val="EBEBEB">
                        <a:lumMod val="50000"/>
                      </a:srgbClr>
                    </a:solidFill>
                    <a:latin typeface="+mj-ea"/>
                    <a:ea typeface="+mj-ea"/>
                    <a:sym typeface="Huawei Sans" panose="020C0503030203020204" pitchFamily="34" charset="0"/>
                  </a:rPr>
                  <a:t>SDK</a:t>
                </a:r>
                <a:endParaRPr lang="zh-CN" altLang="en-US" sz="1000" dirty="0">
                  <a:solidFill>
                    <a:srgbClr val="EBEBEB">
                      <a:lumMod val="50000"/>
                    </a:srgbClr>
                  </a:solidFill>
                  <a:latin typeface="+mj-ea"/>
                  <a:ea typeface="+mj-ea"/>
                  <a:sym typeface="Huawei Sans" panose="020C0503030203020204" pitchFamily="34" charset="0"/>
                </a:endParaRPr>
              </a:p>
            </p:txBody>
          </p:sp>
        </p:grpSp>
        <p:sp>
          <p:nvSpPr>
            <p:cNvPr id="23" name="文本框 22">
              <a:extLst>
                <a:ext uri="{FF2B5EF4-FFF2-40B4-BE49-F238E27FC236}">
                  <a16:creationId xmlns:a16="http://schemas.microsoft.com/office/drawing/2014/main" id="{DC943AD3-13C3-2B47-9744-5ECDE69A7C01}"/>
                </a:ext>
              </a:extLst>
            </p:cNvPr>
            <p:cNvSpPr txBox="1"/>
            <p:nvPr/>
          </p:nvSpPr>
          <p:spPr>
            <a:xfrm>
              <a:off x="4853435" y="4816543"/>
              <a:ext cx="606901" cy="281554"/>
            </a:xfrm>
            <a:prstGeom prst="rect">
              <a:avLst/>
            </a:prstGeom>
            <a:noFill/>
          </p:spPr>
          <p:txBody>
            <a:bodyPr wrap="none" rtlCol="0" anchor="ctr">
              <a:spAutoFit/>
            </a:bodyPr>
            <a:lstStyle/>
            <a:p>
              <a:pPr algn="just" defTabSz="914034"/>
              <a:r>
                <a:rPr lang="en-US" altLang="zh-CN" sz="1200" dirty="0">
                  <a:solidFill>
                    <a:srgbClr val="CB121D"/>
                  </a:solidFill>
                  <a:latin typeface="+mj-ea"/>
                  <a:ea typeface="+mj-ea"/>
                  <a:sym typeface="Huawei Sans" panose="020C0503030203020204" pitchFamily="34" charset="0"/>
                </a:rPr>
                <a:t>CANN</a:t>
              </a:r>
            </a:p>
          </p:txBody>
        </p:sp>
        <p:sp>
          <p:nvSpPr>
            <p:cNvPr id="24" name="文本框 23">
              <a:extLst>
                <a:ext uri="{FF2B5EF4-FFF2-40B4-BE49-F238E27FC236}">
                  <a16:creationId xmlns:a16="http://schemas.microsoft.com/office/drawing/2014/main" id="{3333B3B8-C85C-5642-B2A2-DE57C91E2023}"/>
                </a:ext>
              </a:extLst>
            </p:cNvPr>
            <p:cNvSpPr txBox="1"/>
            <p:nvPr/>
          </p:nvSpPr>
          <p:spPr>
            <a:xfrm>
              <a:off x="3946063" y="5092792"/>
              <a:ext cx="2220485" cy="281293"/>
            </a:xfrm>
            <a:prstGeom prst="rect">
              <a:avLst/>
            </a:prstGeom>
            <a:noFill/>
          </p:spPr>
          <p:txBody>
            <a:bodyPr wrap="none" rtlCol="0" anchor="ctr">
              <a:spAutoFit/>
            </a:bodyPr>
            <a:lstStyle/>
            <a:p>
              <a:pPr algn="just" defTabSz="914034">
                <a:lnSpc>
                  <a:spcPts val="1599"/>
                </a:lnSpc>
              </a:pPr>
              <a:r>
                <a:rPr lang="zh-CN" altLang="en-US" sz="1000" dirty="0">
                  <a:solidFill>
                    <a:srgbClr val="EBEBEB">
                      <a:lumMod val="50000"/>
                    </a:srgbClr>
                  </a:solidFill>
                  <a:latin typeface="+mj-ea"/>
                  <a:ea typeface="+mj-ea"/>
                  <a:sym typeface="Huawei Sans" panose="020C0503030203020204" pitchFamily="34" charset="0"/>
                </a:rPr>
                <a:t>统一异构驱动架构，释放硬件澎湃算力</a:t>
              </a:r>
            </a:p>
          </p:txBody>
        </p:sp>
        <p:pic>
          <p:nvPicPr>
            <p:cNvPr id="25" name="SDC - 半罩球 X系列.331.png" descr="SDC - 半罩球 X系列.331.png">
              <a:extLst>
                <a:ext uri="{FF2B5EF4-FFF2-40B4-BE49-F238E27FC236}">
                  <a16:creationId xmlns:a16="http://schemas.microsoft.com/office/drawing/2014/main" id="{C3269CC6-30B8-7E44-950F-0D9B71C5FEE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944197" y="5801743"/>
              <a:ext cx="353048" cy="414140"/>
            </a:xfrm>
            <a:prstGeom prst="rect">
              <a:avLst/>
            </a:prstGeom>
            <a:ln w="12700" cap="flat">
              <a:noFill/>
              <a:miter lim="400000"/>
            </a:ln>
            <a:effectLst/>
          </p:spPr>
        </p:pic>
        <p:pic>
          <p:nvPicPr>
            <p:cNvPr id="26" name="Picture 2" descr="Picture 2">
              <a:extLst>
                <a:ext uri="{FF2B5EF4-FFF2-40B4-BE49-F238E27FC236}">
                  <a16:creationId xmlns:a16="http://schemas.microsoft.com/office/drawing/2014/main" id="{3A0BCDE4-E682-FC4D-B18D-FB87CBAAC4D8}"/>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2453998" y="5832551"/>
              <a:ext cx="264678" cy="352524"/>
            </a:xfrm>
            <a:prstGeom prst="rect">
              <a:avLst/>
            </a:prstGeom>
            <a:ln w="12700" cap="flat">
              <a:noFill/>
              <a:miter lim="400000"/>
            </a:ln>
            <a:effectLst/>
          </p:spPr>
        </p:pic>
        <p:pic>
          <p:nvPicPr>
            <p:cNvPr id="27" name="图片 26">
              <a:extLst>
                <a:ext uri="{FF2B5EF4-FFF2-40B4-BE49-F238E27FC236}">
                  <a16:creationId xmlns:a16="http://schemas.microsoft.com/office/drawing/2014/main" id="{26F6754F-E9DB-4147-99F1-941B0DC6FF1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02434" y="5715263"/>
              <a:ext cx="781999" cy="587100"/>
            </a:xfrm>
            <a:prstGeom prst="rect">
              <a:avLst/>
            </a:prstGeom>
          </p:spPr>
        </p:pic>
        <p:pic>
          <p:nvPicPr>
            <p:cNvPr id="28" name="图片 27">
              <a:extLst>
                <a:ext uri="{FF2B5EF4-FFF2-40B4-BE49-F238E27FC236}">
                  <a16:creationId xmlns:a16="http://schemas.microsoft.com/office/drawing/2014/main" id="{5E048A01-B7BC-C94C-A7B2-97F154F985F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15857" y="5775297"/>
              <a:ext cx="622071" cy="467032"/>
            </a:xfrm>
            <a:prstGeom prst="rect">
              <a:avLst/>
            </a:prstGeom>
          </p:spPr>
        </p:pic>
        <p:pic>
          <p:nvPicPr>
            <p:cNvPr id="29" name="图片 28">
              <a:extLst>
                <a:ext uri="{FF2B5EF4-FFF2-40B4-BE49-F238E27FC236}">
                  <a16:creationId xmlns:a16="http://schemas.microsoft.com/office/drawing/2014/main" id="{E6E53E12-27C2-D04F-B749-4B197FEF561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088698" y="5767954"/>
              <a:ext cx="641633" cy="481718"/>
            </a:xfrm>
            <a:prstGeom prst="rect">
              <a:avLst/>
            </a:prstGeom>
          </p:spPr>
        </p:pic>
        <p:pic>
          <p:nvPicPr>
            <p:cNvPr id="30" name="图片 29">
              <a:extLst>
                <a:ext uri="{FF2B5EF4-FFF2-40B4-BE49-F238E27FC236}">
                  <a16:creationId xmlns:a16="http://schemas.microsoft.com/office/drawing/2014/main" id="{20FC753F-4FDF-1240-9E2A-35C1B8B30A2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269344" y="5713879"/>
              <a:ext cx="785685" cy="589868"/>
            </a:xfrm>
            <a:prstGeom prst="rect">
              <a:avLst/>
            </a:prstGeom>
          </p:spPr>
        </p:pic>
        <p:pic>
          <p:nvPicPr>
            <p:cNvPr id="31" name="图片 30">
              <a:extLst>
                <a:ext uri="{FF2B5EF4-FFF2-40B4-BE49-F238E27FC236}">
                  <a16:creationId xmlns:a16="http://schemas.microsoft.com/office/drawing/2014/main" id="{EA03E6A0-A468-2440-93C4-55CC0FAB1C97}"/>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757645" y="5791708"/>
              <a:ext cx="578352" cy="434210"/>
            </a:xfrm>
            <a:prstGeom prst="rect">
              <a:avLst/>
            </a:prstGeom>
          </p:spPr>
        </p:pic>
        <p:pic>
          <p:nvPicPr>
            <p:cNvPr id="32" name="图片 31">
              <a:extLst>
                <a:ext uri="{FF2B5EF4-FFF2-40B4-BE49-F238E27FC236}">
                  <a16:creationId xmlns:a16="http://schemas.microsoft.com/office/drawing/2014/main" id="{F8BB182D-3703-FE4A-BF50-6D255B676257}"/>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335518" y="5731635"/>
              <a:ext cx="738386" cy="554357"/>
            </a:xfrm>
            <a:prstGeom prst="rect">
              <a:avLst/>
            </a:prstGeom>
          </p:spPr>
        </p:pic>
        <p:pic>
          <p:nvPicPr>
            <p:cNvPr id="33" name="图片 32">
              <a:extLst>
                <a:ext uri="{FF2B5EF4-FFF2-40B4-BE49-F238E27FC236}">
                  <a16:creationId xmlns:a16="http://schemas.microsoft.com/office/drawing/2014/main" id="{DDDAB5F2-3A0F-3F42-A4A1-58C1E7FE8979}"/>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056043" y="5741156"/>
              <a:ext cx="713021" cy="535315"/>
            </a:xfrm>
            <a:prstGeom prst="rect">
              <a:avLst/>
            </a:prstGeom>
          </p:spPr>
        </p:pic>
        <p:cxnSp>
          <p:nvCxnSpPr>
            <p:cNvPr id="34" name="直接连接符 56">
              <a:extLst>
                <a:ext uri="{FF2B5EF4-FFF2-40B4-BE49-F238E27FC236}">
                  <a16:creationId xmlns:a16="http://schemas.microsoft.com/office/drawing/2014/main" id="{6EBEF041-F94C-7E45-85F5-E11D6D376451}"/>
                </a:ext>
              </a:extLst>
            </p:cNvPr>
            <p:cNvCxnSpPr/>
            <p:nvPr/>
          </p:nvCxnSpPr>
          <p:spPr>
            <a:xfrm rot="5400000">
              <a:off x="3686153" y="5946126"/>
              <a:ext cx="575775" cy="0"/>
            </a:xfrm>
            <a:prstGeom prst="line">
              <a:avLst/>
            </a:prstGeom>
            <a:ln w="12700">
              <a:solidFill>
                <a:schemeClr val="tx2">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57">
              <a:extLst>
                <a:ext uri="{FF2B5EF4-FFF2-40B4-BE49-F238E27FC236}">
                  <a16:creationId xmlns:a16="http://schemas.microsoft.com/office/drawing/2014/main" id="{5C3AF3D2-29A4-0248-AB6E-D16A4D0AE71C}"/>
                </a:ext>
              </a:extLst>
            </p:cNvPr>
            <p:cNvCxnSpPr/>
            <p:nvPr/>
          </p:nvCxnSpPr>
          <p:spPr>
            <a:xfrm rot="5400000">
              <a:off x="5884669" y="5945819"/>
              <a:ext cx="575775" cy="0"/>
            </a:xfrm>
            <a:prstGeom prst="line">
              <a:avLst/>
            </a:prstGeom>
            <a:ln w="12700">
              <a:solidFill>
                <a:schemeClr val="tx2">
                  <a:lumMod val="85000"/>
                </a:schemeClr>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339430A7-3C3B-9F42-8130-1698279B960F}"/>
                </a:ext>
              </a:extLst>
            </p:cNvPr>
            <p:cNvSpPr txBox="1"/>
            <p:nvPr/>
          </p:nvSpPr>
          <p:spPr>
            <a:xfrm>
              <a:off x="2775355" y="5521059"/>
              <a:ext cx="624963" cy="258091"/>
            </a:xfrm>
            <a:prstGeom prst="rect">
              <a:avLst/>
            </a:prstGeom>
            <a:noFill/>
          </p:spPr>
          <p:txBody>
            <a:bodyPr wrap="none" rtlCol="0" anchor="ctr">
              <a:spAutoFit/>
            </a:bodyPr>
            <a:lstStyle/>
            <a:p>
              <a:pPr algn="just" defTabSz="914034"/>
              <a:r>
                <a:rPr lang="zh-CN" altLang="en-US" sz="1050" b="1" dirty="0">
                  <a:solidFill>
                    <a:srgbClr val="1D1D1A"/>
                  </a:solidFill>
                  <a:latin typeface="+mj-ea"/>
                  <a:ea typeface="+mj-ea"/>
                  <a:sym typeface="Huawei Sans" panose="020C0503030203020204" pitchFamily="34" charset="0"/>
                </a:rPr>
                <a:t>端</a:t>
              </a:r>
              <a:r>
                <a:rPr lang="en-US" altLang="zh-CN" sz="1050" b="1" dirty="0">
                  <a:solidFill>
                    <a:srgbClr val="1D1D1A"/>
                  </a:solidFill>
                  <a:latin typeface="+mj-ea"/>
                  <a:ea typeface="+mj-ea"/>
                  <a:sym typeface="Huawei Sans" panose="020C0503030203020204" pitchFamily="34" charset="0"/>
                </a:rPr>
                <a:t>(IOT)</a:t>
              </a:r>
              <a:endParaRPr lang="zh-CN" altLang="en-US" sz="1050" b="1" dirty="0">
                <a:solidFill>
                  <a:srgbClr val="1D1D1A"/>
                </a:solidFill>
                <a:latin typeface="+mj-ea"/>
                <a:ea typeface="+mj-ea"/>
                <a:sym typeface="Huawei Sans" panose="020C0503030203020204" pitchFamily="34" charset="0"/>
              </a:endParaRPr>
            </a:p>
          </p:txBody>
        </p:sp>
        <p:sp>
          <p:nvSpPr>
            <p:cNvPr id="37" name="文本框 36">
              <a:extLst>
                <a:ext uri="{FF2B5EF4-FFF2-40B4-BE49-F238E27FC236}">
                  <a16:creationId xmlns:a16="http://schemas.microsoft.com/office/drawing/2014/main" id="{1CD89BBC-B424-2541-A0B1-93DA0ADF831C}"/>
                </a:ext>
              </a:extLst>
            </p:cNvPr>
            <p:cNvSpPr txBox="1"/>
            <p:nvPr/>
          </p:nvSpPr>
          <p:spPr>
            <a:xfrm>
              <a:off x="4727270" y="5521059"/>
              <a:ext cx="652057" cy="258091"/>
            </a:xfrm>
            <a:prstGeom prst="rect">
              <a:avLst/>
            </a:prstGeom>
            <a:noFill/>
          </p:spPr>
          <p:txBody>
            <a:bodyPr wrap="none" rtlCol="0" anchor="ctr">
              <a:spAutoFit/>
            </a:bodyPr>
            <a:lstStyle/>
            <a:p>
              <a:pPr algn="just" defTabSz="914034"/>
              <a:r>
                <a:rPr lang="zh-CN" altLang="en-US" sz="1050" b="1" dirty="0">
                  <a:solidFill>
                    <a:srgbClr val="1D1D1A"/>
                  </a:solidFill>
                  <a:latin typeface="+mj-ea"/>
                  <a:ea typeface="+mj-ea"/>
                  <a:sym typeface="Huawei Sans" panose="020C0503030203020204" pitchFamily="34" charset="0"/>
                </a:rPr>
                <a:t>边</a:t>
              </a:r>
              <a:r>
                <a:rPr lang="en-US" altLang="zh-CN" sz="1050" b="1" dirty="0">
                  <a:solidFill>
                    <a:srgbClr val="1D1D1A"/>
                  </a:solidFill>
                  <a:latin typeface="+mj-ea"/>
                  <a:ea typeface="+mj-ea"/>
                  <a:sym typeface="Huawei Sans" panose="020C0503030203020204" pitchFamily="34" charset="0"/>
                </a:rPr>
                <a:t>(</a:t>
              </a:r>
              <a:r>
                <a:rPr lang="zh-CN" altLang="en-US" sz="1050" b="1" dirty="0">
                  <a:solidFill>
                    <a:srgbClr val="1D1D1A"/>
                  </a:solidFill>
                  <a:latin typeface="+mj-ea"/>
                  <a:ea typeface="+mj-ea"/>
                  <a:sym typeface="Huawei Sans" panose="020C0503030203020204" pitchFamily="34" charset="0"/>
                </a:rPr>
                <a:t>基站</a:t>
              </a:r>
              <a:r>
                <a:rPr lang="en-US" altLang="zh-CN" sz="1050" b="1" dirty="0">
                  <a:solidFill>
                    <a:srgbClr val="1D1D1A"/>
                  </a:solidFill>
                  <a:latin typeface="+mj-ea"/>
                  <a:ea typeface="+mj-ea"/>
                  <a:sym typeface="Huawei Sans" panose="020C0503030203020204" pitchFamily="34" charset="0"/>
                </a:rPr>
                <a:t>)</a:t>
              </a:r>
              <a:endParaRPr lang="zh-CN" altLang="en-US" sz="1050" b="1" dirty="0">
                <a:solidFill>
                  <a:srgbClr val="1D1D1A"/>
                </a:solidFill>
                <a:latin typeface="+mj-ea"/>
                <a:ea typeface="+mj-ea"/>
                <a:sym typeface="Huawei Sans" panose="020C0503030203020204" pitchFamily="34" charset="0"/>
              </a:endParaRPr>
            </a:p>
          </p:txBody>
        </p:sp>
        <p:sp>
          <p:nvSpPr>
            <p:cNvPr id="38" name="文本框 37">
              <a:extLst>
                <a:ext uri="{FF2B5EF4-FFF2-40B4-BE49-F238E27FC236}">
                  <a16:creationId xmlns:a16="http://schemas.microsoft.com/office/drawing/2014/main" id="{7B0B1B21-5544-4940-8AE0-87B54579E497}"/>
                </a:ext>
              </a:extLst>
            </p:cNvPr>
            <p:cNvSpPr txBox="1"/>
            <p:nvPr/>
          </p:nvSpPr>
          <p:spPr>
            <a:xfrm>
              <a:off x="7155517" y="5521059"/>
              <a:ext cx="299837" cy="258091"/>
            </a:xfrm>
            <a:prstGeom prst="rect">
              <a:avLst/>
            </a:prstGeom>
            <a:noFill/>
          </p:spPr>
          <p:txBody>
            <a:bodyPr wrap="none" rtlCol="0" anchor="ctr">
              <a:spAutoFit/>
            </a:bodyPr>
            <a:lstStyle/>
            <a:p>
              <a:pPr algn="just" defTabSz="914034"/>
              <a:r>
                <a:rPr lang="zh-CN" altLang="en-US" sz="1050" b="1" dirty="0">
                  <a:solidFill>
                    <a:srgbClr val="1D1D1A"/>
                  </a:solidFill>
                  <a:latin typeface="+mj-ea"/>
                  <a:ea typeface="+mj-ea"/>
                  <a:sym typeface="Huawei Sans" panose="020C0503030203020204" pitchFamily="34" charset="0"/>
                </a:rPr>
                <a:t>云</a:t>
              </a:r>
            </a:p>
          </p:txBody>
        </p:sp>
        <p:pic>
          <p:nvPicPr>
            <p:cNvPr id="39" name="图片 38">
              <a:extLst>
                <a:ext uri="{FF2B5EF4-FFF2-40B4-BE49-F238E27FC236}">
                  <a16:creationId xmlns:a16="http://schemas.microsoft.com/office/drawing/2014/main" id="{A2A9823A-763F-BD4D-AE67-58E3E2E0D9B2}"/>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4311755" y="3862764"/>
              <a:ext cx="569618" cy="398920"/>
            </a:xfrm>
            <a:prstGeom prst="rect">
              <a:avLst/>
            </a:prstGeom>
          </p:spPr>
        </p:pic>
        <p:sp>
          <p:nvSpPr>
            <p:cNvPr id="40" name="文本框 39">
              <a:extLst>
                <a:ext uri="{FF2B5EF4-FFF2-40B4-BE49-F238E27FC236}">
                  <a16:creationId xmlns:a16="http://schemas.microsoft.com/office/drawing/2014/main" id="{4A526AFA-3D68-EB45-BE04-07E5352DA161}"/>
                </a:ext>
              </a:extLst>
            </p:cNvPr>
            <p:cNvSpPr txBox="1"/>
            <p:nvPr/>
          </p:nvSpPr>
          <p:spPr>
            <a:xfrm>
              <a:off x="4908246" y="3978672"/>
              <a:ext cx="977965" cy="281554"/>
            </a:xfrm>
            <a:prstGeom prst="rect">
              <a:avLst/>
            </a:prstGeom>
            <a:noFill/>
          </p:spPr>
          <p:txBody>
            <a:bodyPr wrap="none" rtlCol="0" anchor="ctr">
              <a:spAutoFit/>
            </a:bodyPr>
            <a:lstStyle/>
            <a:p>
              <a:pPr algn="just" defTabSz="914034"/>
              <a:r>
                <a:rPr lang="en-US" altLang="zh-CN" sz="1200" b="1" dirty="0">
                  <a:solidFill>
                    <a:srgbClr val="CB121D"/>
                  </a:solidFill>
                  <a:latin typeface="+mj-ea"/>
                  <a:ea typeface="+mj-ea"/>
                  <a:sym typeface="Huawei Sans" panose="020C0503030203020204" pitchFamily="34" charset="0"/>
                </a:rPr>
                <a:t>MindSpore</a:t>
              </a:r>
            </a:p>
          </p:txBody>
        </p:sp>
        <p:sp>
          <p:nvSpPr>
            <p:cNvPr id="41" name="文本框 40">
              <a:extLst>
                <a:ext uri="{FF2B5EF4-FFF2-40B4-BE49-F238E27FC236}">
                  <a16:creationId xmlns:a16="http://schemas.microsoft.com/office/drawing/2014/main" id="{E1FF0649-D957-7F45-8753-031031D8BD46}"/>
                </a:ext>
              </a:extLst>
            </p:cNvPr>
            <p:cNvSpPr txBox="1"/>
            <p:nvPr/>
          </p:nvSpPr>
          <p:spPr>
            <a:xfrm>
              <a:off x="4523175" y="4254919"/>
              <a:ext cx="1257151" cy="281293"/>
            </a:xfrm>
            <a:prstGeom prst="rect">
              <a:avLst/>
            </a:prstGeom>
            <a:noFill/>
          </p:spPr>
          <p:txBody>
            <a:bodyPr wrap="none" rtlCol="0" anchor="ctr">
              <a:spAutoFit/>
            </a:bodyPr>
            <a:lstStyle/>
            <a:p>
              <a:pPr algn="just" defTabSz="914034">
                <a:lnSpc>
                  <a:spcPts val="1599"/>
                </a:lnSpc>
              </a:pPr>
              <a:r>
                <a:rPr lang="zh-CN" altLang="en-US" sz="1000" dirty="0">
                  <a:solidFill>
                    <a:srgbClr val="EBEBEB">
                      <a:lumMod val="50000"/>
                    </a:srgbClr>
                  </a:solidFill>
                  <a:latin typeface="+mj-ea"/>
                  <a:ea typeface="+mj-ea"/>
                  <a:sym typeface="Huawei Sans" panose="020C0503030203020204" pitchFamily="34" charset="0"/>
                </a:rPr>
                <a:t>全场景深度学习框架</a:t>
              </a:r>
            </a:p>
          </p:txBody>
        </p:sp>
        <p:sp>
          <p:nvSpPr>
            <p:cNvPr id="42" name="文本框 41">
              <a:extLst>
                <a:ext uri="{FF2B5EF4-FFF2-40B4-BE49-F238E27FC236}">
                  <a16:creationId xmlns:a16="http://schemas.microsoft.com/office/drawing/2014/main" id="{0CBCEDB1-5898-9140-834D-0A63AC59616F}"/>
                </a:ext>
              </a:extLst>
            </p:cNvPr>
            <p:cNvSpPr txBox="1"/>
            <p:nvPr/>
          </p:nvSpPr>
          <p:spPr>
            <a:xfrm>
              <a:off x="1211697" y="3274478"/>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操作系统</a:t>
              </a:r>
            </a:p>
          </p:txBody>
        </p:sp>
        <p:sp>
          <p:nvSpPr>
            <p:cNvPr id="43" name="文本框 42">
              <a:extLst>
                <a:ext uri="{FF2B5EF4-FFF2-40B4-BE49-F238E27FC236}">
                  <a16:creationId xmlns:a16="http://schemas.microsoft.com/office/drawing/2014/main" id="{7D2B39D4-7532-524C-9F5D-6E4195DE8801}"/>
                </a:ext>
              </a:extLst>
            </p:cNvPr>
            <p:cNvSpPr txBox="1"/>
            <p:nvPr/>
          </p:nvSpPr>
          <p:spPr>
            <a:xfrm>
              <a:off x="4767259" y="3187288"/>
              <a:ext cx="909448" cy="489852"/>
            </a:xfrm>
            <a:prstGeom prst="rect">
              <a:avLst/>
            </a:prstGeom>
            <a:noFill/>
          </p:spPr>
          <p:txBody>
            <a:bodyPr wrap="none" rtlCol="0" anchor="ctr">
              <a:spAutoFit/>
            </a:bodyPr>
            <a:lstStyle/>
            <a:p>
              <a:pPr algn="ctr" defTabSz="914034">
                <a:lnSpc>
                  <a:spcPts val="1599"/>
                </a:lnSpc>
              </a:pPr>
              <a:r>
                <a:rPr lang="zh-CN" altLang="en-US" sz="1200" b="1" dirty="0">
                  <a:solidFill>
                    <a:srgbClr val="CB121D"/>
                  </a:solidFill>
                  <a:latin typeface="+mj-ea"/>
                  <a:ea typeface="+mj-ea"/>
                  <a:sym typeface="Huawei Sans" panose="020C0503030203020204" pitchFamily="34" charset="0"/>
                </a:rPr>
                <a:t>鸿蒙</a:t>
              </a:r>
              <a:endParaRPr lang="en-US" altLang="zh-CN" sz="1200" b="1" dirty="0">
                <a:solidFill>
                  <a:srgbClr val="CB121D"/>
                </a:solidFill>
                <a:latin typeface="+mj-ea"/>
                <a:ea typeface="+mj-ea"/>
                <a:sym typeface="Huawei Sans" panose="020C0503030203020204" pitchFamily="34" charset="0"/>
              </a:endParaRPr>
            </a:p>
            <a:p>
              <a:pPr algn="ctr" defTabSz="914034">
                <a:lnSpc>
                  <a:spcPts val="1599"/>
                </a:lnSpc>
              </a:pPr>
              <a:r>
                <a:rPr lang="en-US" altLang="zh-CN" sz="1000" dirty="0">
                  <a:solidFill>
                    <a:srgbClr val="EBEBEB">
                      <a:lumMod val="50000"/>
                    </a:srgbClr>
                  </a:solidFill>
                  <a:latin typeface="+mj-ea"/>
                  <a:ea typeface="+mj-ea"/>
                  <a:sym typeface="Huawei Sans" panose="020C0503030203020204" pitchFamily="34" charset="0"/>
                </a:rPr>
                <a:t>Harmony</a:t>
              </a:r>
              <a:r>
                <a:rPr lang="zh-CN" altLang="en-US" sz="1000" dirty="0">
                  <a:solidFill>
                    <a:srgbClr val="EBEBEB">
                      <a:lumMod val="50000"/>
                    </a:srgbClr>
                  </a:solidFill>
                  <a:latin typeface="+mj-ea"/>
                  <a:ea typeface="+mj-ea"/>
                  <a:sym typeface="Huawei Sans" panose="020C0503030203020204" pitchFamily="34" charset="0"/>
                </a:rPr>
                <a:t> </a:t>
              </a:r>
              <a:r>
                <a:rPr lang="en-US" altLang="zh-CN" sz="1000" dirty="0">
                  <a:solidFill>
                    <a:srgbClr val="EBEBEB">
                      <a:lumMod val="50000"/>
                    </a:srgbClr>
                  </a:solidFill>
                  <a:latin typeface="+mj-ea"/>
                  <a:ea typeface="+mj-ea"/>
                  <a:sym typeface="Huawei Sans" panose="020C0503030203020204" pitchFamily="34" charset="0"/>
                </a:rPr>
                <a:t>OS</a:t>
              </a:r>
              <a:endParaRPr lang="zh-CN" altLang="en-US" sz="1000" dirty="0">
                <a:solidFill>
                  <a:srgbClr val="EBEBEB">
                    <a:lumMod val="50000"/>
                  </a:srgbClr>
                </a:solidFill>
                <a:latin typeface="+mj-ea"/>
                <a:ea typeface="+mj-ea"/>
                <a:sym typeface="Huawei Sans" panose="020C0503030203020204" pitchFamily="34" charset="0"/>
              </a:endParaRPr>
            </a:p>
          </p:txBody>
        </p:sp>
        <p:sp>
          <p:nvSpPr>
            <p:cNvPr id="44" name="文本框 43">
              <a:extLst>
                <a:ext uri="{FF2B5EF4-FFF2-40B4-BE49-F238E27FC236}">
                  <a16:creationId xmlns:a16="http://schemas.microsoft.com/office/drawing/2014/main" id="{F263D6AC-8DE9-514E-BDF5-F032F4FC9EF5}"/>
                </a:ext>
              </a:extLst>
            </p:cNvPr>
            <p:cNvSpPr txBox="1"/>
            <p:nvPr/>
          </p:nvSpPr>
          <p:spPr>
            <a:xfrm>
              <a:off x="3370366" y="3394160"/>
              <a:ext cx="843219" cy="281293"/>
            </a:xfrm>
            <a:prstGeom prst="rect">
              <a:avLst/>
            </a:prstGeom>
            <a:noFill/>
          </p:spPr>
          <p:txBody>
            <a:bodyPr wrap="none" rtlCol="0" anchor="ctr">
              <a:spAutoFit/>
            </a:bodyPr>
            <a:lstStyle/>
            <a:p>
              <a:pPr defTabSz="914034">
                <a:lnSpc>
                  <a:spcPts val="1599"/>
                </a:lnSpc>
              </a:pPr>
              <a:r>
                <a:rPr lang="en-US" altLang="zh-CN" sz="1000" dirty="0">
                  <a:solidFill>
                    <a:srgbClr val="EBEBEB">
                      <a:lumMod val="50000"/>
                    </a:srgbClr>
                  </a:solidFill>
                  <a:latin typeface="+mj-ea"/>
                  <a:ea typeface="+mj-ea"/>
                  <a:sym typeface="Huawei Sans" panose="020C0503030203020204" pitchFamily="34" charset="0"/>
                </a:rPr>
                <a:t>Android</a:t>
              </a:r>
              <a:r>
                <a:rPr lang="zh-CN" altLang="en-US" sz="1000" dirty="0">
                  <a:solidFill>
                    <a:srgbClr val="EBEBEB">
                      <a:lumMod val="50000"/>
                    </a:srgbClr>
                  </a:solidFill>
                  <a:latin typeface="+mj-ea"/>
                  <a:ea typeface="+mj-ea"/>
                  <a:sym typeface="Huawei Sans" panose="020C0503030203020204" pitchFamily="34" charset="0"/>
                </a:rPr>
                <a:t> </a:t>
              </a:r>
              <a:r>
                <a:rPr lang="en-US" altLang="zh-CN" sz="1000" dirty="0">
                  <a:solidFill>
                    <a:srgbClr val="EBEBEB">
                      <a:lumMod val="50000"/>
                    </a:srgbClr>
                  </a:solidFill>
                  <a:latin typeface="+mj-ea"/>
                  <a:ea typeface="+mj-ea"/>
                  <a:sym typeface="Huawei Sans" panose="020C0503030203020204" pitchFamily="34" charset="0"/>
                </a:rPr>
                <a:t>OS</a:t>
              </a:r>
              <a:endParaRPr lang="zh-CN" altLang="en-US" sz="1000" dirty="0">
                <a:solidFill>
                  <a:srgbClr val="EBEBEB">
                    <a:lumMod val="50000"/>
                  </a:srgbClr>
                </a:solidFill>
                <a:latin typeface="+mj-ea"/>
                <a:ea typeface="+mj-ea"/>
                <a:sym typeface="Huawei Sans" panose="020C0503030203020204" pitchFamily="34" charset="0"/>
              </a:endParaRPr>
            </a:p>
          </p:txBody>
        </p:sp>
        <p:sp>
          <p:nvSpPr>
            <p:cNvPr id="45" name="文本框 44">
              <a:extLst>
                <a:ext uri="{FF2B5EF4-FFF2-40B4-BE49-F238E27FC236}">
                  <a16:creationId xmlns:a16="http://schemas.microsoft.com/office/drawing/2014/main" id="{2564AF5C-205A-F34C-9558-DDFE378D08E6}"/>
                </a:ext>
              </a:extLst>
            </p:cNvPr>
            <p:cNvSpPr txBox="1"/>
            <p:nvPr/>
          </p:nvSpPr>
          <p:spPr>
            <a:xfrm>
              <a:off x="7055029" y="3394160"/>
              <a:ext cx="679150" cy="281293"/>
            </a:xfrm>
            <a:prstGeom prst="rect">
              <a:avLst/>
            </a:prstGeom>
            <a:noFill/>
          </p:spPr>
          <p:txBody>
            <a:bodyPr wrap="none" rtlCol="0" anchor="ctr">
              <a:spAutoFit/>
            </a:bodyPr>
            <a:lstStyle/>
            <a:p>
              <a:pPr defTabSz="914034">
                <a:lnSpc>
                  <a:spcPts val="1599"/>
                </a:lnSpc>
              </a:pPr>
              <a:r>
                <a:rPr lang="en-US" altLang="zh-CN" sz="1000" dirty="0">
                  <a:solidFill>
                    <a:srgbClr val="EBEBEB">
                      <a:lumMod val="50000"/>
                    </a:srgbClr>
                  </a:solidFill>
                  <a:latin typeface="+mj-ea"/>
                  <a:ea typeface="+mj-ea"/>
                  <a:sym typeface="Huawei Sans" panose="020C0503030203020204" pitchFamily="34" charset="0"/>
                </a:rPr>
                <a:t>Linux</a:t>
              </a:r>
              <a:r>
                <a:rPr lang="zh-CN" altLang="en-US" sz="1000" dirty="0">
                  <a:solidFill>
                    <a:srgbClr val="EBEBEB">
                      <a:lumMod val="50000"/>
                    </a:srgbClr>
                  </a:solidFill>
                  <a:latin typeface="+mj-ea"/>
                  <a:ea typeface="+mj-ea"/>
                  <a:sym typeface="Huawei Sans" panose="020C0503030203020204" pitchFamily="34" charset="0"/>
                </a:rPr>
                <a:t> </a:t>
              </a:r>
              <a:r>
                <a:rPr lang="en-US" altLang="zh-CN" sz="1000" dirty="0">
                  <a:solidFill>
                    <a:srgbClr val="EBEBEB">
                      <a:lumMod val="50000"/>
                    </a:srgbClr>
                  </a:solidFill>
                  <a:latin typeface="+mj-ea"/>
                  <a:ea typeface="+mj-ea"/>
                  <a:sym typeface="Huawei Sans" panose="020C0503030203020204" pitchFamily="34" charset="0"/>
                </a:rPr>
                <a:t>OS</a:t>
              </a:r>
              <a:endParaRPr lang="zh-CN" altLang="en-US" sz="1000" dirty="0">
                <a:solidFill>
                  <a:srgbClr val="EBEBEB">
                    <a:lumMod val="50000"/>
                  </a:srgbClr>
                </a:solidFill>
                <a:latin typeface="+mj-ea"/>
                <a:ea typeface="+mj-ea"/>
                <a:sym typeface="Huawei Sans" panose="020C0503030203020204" pitchFamily="34" charset="0"/>
              </a:endParaRPr>
            </a:p>
          </p:txBody>
        </p:sp>
        <p:pic>
          <p:nvPicPr>
            <p:cNvPr id="48" name="图片 47">
              <a:extLst>
                <a:ext uri="{FF2B5EF4-FFF2-40B4-BE49-F238E27FC236}">
                  <a16:creationId xmlns:a16="http://schemas.microsoft.com/office/drawing/2014/main" id="{8ECA6254-E3D6-1849-9FF1-F8DBF083907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440392" y="1322352"/>
              <a:ext cx="983535" cy="586800"/>
            </a:xfrm>
            <a:prstGeom prst="rect">
              <a:avLst/>
            </a:prstGeom>
          </p:spPr>
        </p:pic>
        <p:pic>
          <p:nvPicPr>
            <p:cNvPr id="49" name="图片 48">
              <a:extLst>
                <a:ext uri="{FF2B5EF4-FFF2-40B4-BE49-F238E27FC236}">
                  <a16:creationId xmlns:a16="http://schemas.microsoft.com/office/drawing/2014/main" id="{68B3D783-654D-5042-AF60-2FD8AEDEB70D}"/>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589262" y="1331258"/>
              <a:ext cx="1014947" cy="586800"/>
            </a:xfrm>
            <a:prstGeom prst="rect">
              <a:avLst/>
            </a:prstGeom>
          </p:spPr>
        </p:pic>
        <p:pic>
          <p:nvPicPr>
            <p:cNvPr id="50" name="图片 49">
              <a:extLst>
                <a:ext uri="{FF2B5EF4-FFF2-40B4-BE49-F238E27FC236}">
                  <a16:creationId xmlns:a16="http://schemas.microsoft.com/office/drawing/2014/main" id="{E4DEF111-C1B0-F949-B119-8D53F22AB968}"/>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769545" y="1336524"/>
              <a:ext cx="1043200" cy="586800"/>
            </a:xfrm>
            <a:prstGeom prst="rect">
              <a:avLst/>
            </a:prstGeom>
          </p:spPr>
        </p:pic>
        <p:pic>
          <p:nvPicPr>
            <p:cNvPr id="51" name="图片 50">
              <a:extLst>
                <a:ext uri="{FF2B5EF4-FFF2-40B4-BE49-F238E27FC236}">
                  <a16:creationId xmlns:a16="http://schemas.microsoft.com/office/drawing/2014/main" id="{AAE7564C-F450-BC48-A5D3-B20A7AA947DB}"/>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978081" y="1331258"/>
              <a:ext cx="1035861" cy="586800"/>
            </a:xfrm>
            <a:prstGeom prst="rect">
              <a:avLst/>
            </a:prstGeom>
          </p:spPr>
        </p:pic>
        <p:pic>
          <p:nvPicPr>
            <p:cNvPr id="52" name="图片 51">
              <a:extLst>
                <a:ext uri="{FF2B5EF4-FFF2-40B4-BE49-F238E27FC236}">
                  <a16:creationId xmlns:a16="http://schemas.microsoft.com/office/drawing/2014/main" id="{8C0ACF4C-2420-2945-975B-9A137A8333EA}"/>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179277" y="1336524"/>
              <a:ext cx="1035861" cy="586800"/>
            </a:xfrm>
            <a:prstGeom prst="rect">
              <a:avLst/>
            </a:prstGeom>
          </p:spPr>
        </p:pic>
        <p:sp>
          <p:nvSpPr>
            <p:cNvPr id="53" name="文本框 52">
              <a:extLst>
                <a:ext uri="{FF2B5EF4-FFF2-40B4-BE49-F238E27FC236}">
                  <a16:creationId xmlns:a16="http://schemas.microsoft.com/office/drawing/2014/main" id="{7369770B-AF8F-4149-97B2-D5BBE99DA324}"/>
                </a:ext>
              </a:extLst>
            </p:cNvPr>
            <p:cNvSpPr txBox="1"/>
            <p:nvPr/>
          </p:nvSpPr>
          <p:spPr>
            <a:xfrm>
              <a:off x="2616667" y="1912730"/>
              <a:ext cx="655067"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自动驾驶</a:t>
              </a:r>
            </a:p>
          </p:txBody>
        </p:sp>
        <p:sp>
          <p:nvSpPr>
            <p:cNvPr id="54" name="文本框 53">
              <a:extLst>
                <a:ext uri="{FF2B5EF4-FFF2-40B4-BE49-F238E27FC236}">
                  <a16:creationId xmlns:a16="http://schemas.microsoft.com/office/drawing/2014/main" id="{8C5B3E80-E64B-484B-81BD-3CC71C9C4519}"/>
                </a:ext>
              </a:extLst>
            </p:cNvPr>
            <p:cNvSpPr txBox="1"/>
            <p:nvPr/>
          </p:nvSpPr>
          <p:spPr>
            <a:xfrm>
              <a:off x="3806986" y="1912730"/>
              <a:ext cx="655067"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姿态识别</a:t>
              </a:r>
            </a:p>
          </p:txBody>
        </p:sp>
        <p:sp>
          <p:nvSpPr>
            <p:cNvPr id="55" name="文本框 54">
              <a:extLst>
                <a:ext uri="{FF2B5EF4-FFF2-40B4-BE49-F238E27FC236}">
                  <a16:creationId xmlns:a16="http://schemas.microsoft.com/office/drawing/2014/main" id="{55EC901F-B385-C046-8A2E-5790ED63E5BD}"/>
                </a:ext>
              </a:extLst>
            </p:cNvPr>
            <p:cNvSpPr txBox="1"/>
            <p:nvPr/>
          </p:nvSpPr>
          <p:spPr>
            <a:xfrm>
              <a:off x="4937930" y="1912730"/>
              <a:ext cx="655067"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三维重建</a:t>
              </a:r>
            </a:p>
          </p:txBody>
        </p:sp>
        <p:sp>
          <p:nvSpPr>
            <p:cNvPr id="56" name="文本框 55">
              <a:extLst>
                <a:ext uri="{FF2B5EF4-FFF2-40B4-BE49-F238E27FC236}">
                  <a16:creationId xmlns:a16="http://schemas.microsoft.com/office/drawing/2014/main" id="{5CCD9166-F067-CA4C-9201-5A27BBC1E110}"/>
                </a:ext>
              </a:extLst>
            </p:cNvPr>
            <p:cNvSpPr txBox="1"/>
            <p:nvPr/>
          </p:nvSpPr>
          <p:spPr>
            <a:xfrm>
              <a:off x="6016985" y="1912729"/>
              <a:ext cx="895900"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自然语言处理</a:t>
              </a:r>
            </a:p>
          </p:txBody>
        </p:sp>
        <p:sp>
          <p:nvSpPr>
            <p:cNvPr id="57" name="文本框 56">
              <a:extLst>
                <a:ext uri="{FF2B5EF4-FFF2-40B4-BE49-F238E27FC236}">
                  <a16:creationId xmlns:a16="http://schemas.microsoft.com/office/drawing/2014/main" id="{2EE6A8CD-C4F8-2148-9175-6C6C069EC913}"/>
                </a:ext>
              </a:extLst>
            </p:cNvPr>
            <p:cNvSpPr txBox="1"/>
            <p:nvPr/>
          </p:nvSpPr>
          <p:spPr>
            <a:xfrm>
              <a:off x="7307379" y="1912729"/>
              <a:ext cx="895900"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音频信号识别</a:t>
              </a:r>
            </a:p>
          </p:txBody>
        </p:sp>
      </p:grpSp>
    </p:spTree>
    <p:extLst>
      <p:ext uri="{BB962C8B-B14F-4D97-AF65-F5344CB8AC3E}">
        <p14:creationId xmlns:p14="http://schemas.microsoft.com/office/powerpoint/2010/main" val="971161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BD92249-BE80-CD44-B71A-6D59C8081B96}"/>
              </a:ext>
            </a:extLst>
          </p:cNvPr>
          <p:cNvSpPr>
            <a:spLocks noGrp="1"/>
          </p:cNvSpPr>
          <p:nvPr>
            <p:ph type="title"/>
          </p:nvPr>
        </p:nvSpPr>
        <p:spPr/>
        <p:txBody>
          <a:bodyPr/>
          <a:lstStyle/>
          <a:p>
            <a:r>
              <a:rPr lang="en-US" altLang="zh-CN" dirty="0"/>
              <a:t>AI</a:t>
            </a:r>
            <a:r>
              <a:rPr lang="zh-CN" altLang="en-US" dirty="0"/>
              <a:t> 芯片主要指标</a:t>
            </a:r>
          </a:p>
        </p:txBody>
      </p:sp>
      <p:sp>
        <p:nvSpPr>
          <p:cNvPr id="6" name="内容占位符 5">
            <a:extLst>
              <a:ext uri="{FF2B5EF4-FFF2-40B4-BE49-F238E27FC236}">
                <a16:creationId xmlns:a16="http://schemas.microsoft.com/office/drawing/2014/main" id="{896C56CC-D7BA-F04A-B58C-FA3ED877FF2C}"/>
              </a:ext>
            </a:extLst>
          </p:cNvPr>
          <p:cNvSpPr>
            <a:spLocks noGrp="1"/>
          </p:cNvSpPr>
          <p:nvPr>
            <p:ph sz="half" idx="1"/>
          </p:nvPr>
        </p:nvSpPr>
        <p:spPr/>
        <p:txBody>
          <a:bodyPr/>
          <a:lstStyle/>
          <a:p>
            <a:r>
              <a:rPr lang="en-US" altLang="zh-CN" sz="2400" dirty="0">
                <a:latin typeface="Gill Sans MT" panose="020B0502020104020203" pitchFamily="34" charset="0"/>
              </a:rPr>
              <a:t>AI</a:t>
            </a:r>
            <a:r>
              <a:rPr lang="zh-CN" altLang="en-US" sz="2400" dirty="0">
                <a:latin typeface="Gill Sans MT" panose="020B0502020104020203" pitchFamily="34" charset="0"/>
              </a:rPr>
              <a:t> 芯片不仅仅作为一款硬件，更是对客户、应用提供全栈的解决方案，包括 </a:t>
            </a:r>
            <a:r>
              <a:rPr lang="en-US" altLang="zh-CN" sz="2400" dirty="0">
                <a:latin typeface="Gill Sans MT" panose="020B0502020104020203" pitchFamily="34" charset="0"/>
              </a:rPr>
              <a:t>SDK</a:t>
            </a:r>
            <a:r>
              <a:rPr lang="zh-CN" altLang="en-US" sz="2400" dirty="0">
                <a:latin typeface="Gill Sans MT" panose="020B0502020104020203" pitchFamily="34" charset="0"/>
              </a:rPr>
              <a:t>、集群管理、</a:t>
            </a:r>
            <a:r>
              <a:rPr lang="en-US" altLang="zh-CN" sz="2400" dirty="0">
                <a:latin typeface="Gill Sans MT" panose="020B0502020104020203" pitchFamily="34" charset="0"/>
              </a:rPr>
              <a:t>AI</a:t>
            </a:r>
            <a:r>
              <a:rPr lang="zh-CN" altLang="en-US" sz="2400" dirty="0">
                <a:latin typeface="Gill Sans MT" panose="020B0502020104020203" pitchFamily="34" charset="0"/>
              </a:rPr>
              <a:t>框架、</a:t>
            </a:r>
            <a:r>
              <a:rPr lang="en-US" altLang="zh-CN" sz="2400" dirty="0">
                <a:latin typeface="Gill Sans MT" panose="020B0502020104020203" pitchFamily="34" charset="0"/>
              </a:rPr>
              <a:t>AI</a:t>
            </a:r>
            <a:r>
              <a:rPr lang="zh-CN" altLang="en-US" sz="2400" dirty="0">
                <a:latin typeface="Gill Sans MT" panose="020B0502020104020203" pitchFamily="34" charset="0"/>
              </a:rPr>
              <a:t>编译器、</a:t>
            </a:r>
            <a:r>
              <a:rPr lang="en-US" altLang="zh-CN" sz="2400" dirty="0">
                <a:latin typeface="Gill Sans MT" panose="020B0502020104020203" pitchFamily="34" charset="0"/>
              </a:rPr>
              <a:t>AI</a:t>
            </a:r>
            <a:r>
              <a:rPr lang="zh-CN" altLang="en-US" sz="2400" dirty="0">
                <a:latin typeface="Gill Sans MT" panose="020B0502020104020203" pitchFamily="34" charset="0"/>
              </a:rPr>
              <a:t>驱动和通信、硬件</a:t>
            </a:r>
            <a:r>
              <a:rPr lang="en-US" altLang="zh-CN" sz="2400" dirty="0">
                <a:latin typeface="Gill Sans MT" panose="020B0502020104020203" pitchFamily="34" charset="0"/>
              </a:rPr>
              <a:t>IC</a:t>
            </a:r>
            <a:r>
              <a:rPr lang="zh-CN" altLang="en-US" sz="2400" dirty="0">
                <a:latin typeface="Gill Sans MT" panose="020B0502020104020203" pitchFamily="34" charset="0"/>
              </a:rPr>
              <a:t>产品化，最后才是</a:t>
            </a:r>
            <a:r>
              <a:rPr lang="en-US" altLang="zh-CN" sz="2400" dirty="0">
                <a:latin typeface="Gill Sans MT" panose="020B0502020104020203" pitchFamily="34" charset="0"/>
              </a:rPr>
              <a:t>AI</a:t>
            </a:r>
            <a:r>
              <a:rPr lang="zh-CN" altLang="en-US" sz="2400" dirty="0">
                <a:latin typeface="Gill Sans MT" panose="020B0502020104020203" pitchFamily="34" charset="0"/>
              </a:rPr>
              <a:t>芯片。而 </a:t>
            </a:r>
            <a:r>
              <a:rPr lang="en-US" altLang="zh-CN" sz="2400" dirty="0">
                <a:latin typeface="Gill Sans MT" panose="020B0502020104020203" pitchFamily="34" charset="0"/>
              </a:rPr>
              <a:t>AI</a:t>
            </a:r>
            <a:r>
              <a:rPr lang="zh-CN" altLang="en-US" sz="2400" dirty="0">
                <a:latin typeface="Gill Sans MT" panose="020B0502020104020203" pitchFamily="34" charset="0"/>
              </a:rPr>
              <a:t> 芯片中最重要的指标有：</a:t>
            </a:r>
            <a:endParaRPr lang="en-US" altLang="zh-CN" sz="2400" dirty="0">
              <a:latin typeface="Gill Sans MT" panose="020B0502020104020203" pitchFamily="34" charset="0"/>
            </a:endParaRPr>
          </a:p>
          <a:p>
            <a:endParaRPr lang="en-US" altLang="zh-CN" sz="2200" dirty="0">
              <a:latin typeface="Gill Sans MT" panose="020B0502020104020203" pitchFamily="34" charset="0"/>
            </a:endParaRPr>
          </a:p>
          <a:p>
            <a:pPr marL="694190" lvl="1" indent="-457200">
              <a:buFont typeface="+mj-lt"/>
              <a:buAutoNum type="arabicPeriod"/>
            </a:pPr>
            <a:r>
              <a:rPr lang="zh-CN" altLang="en-US" sz="2200" b="1" dirty="0">
                <a:latin typeface="Gill Sans MT" panose="020B0502020104020203" pitchFamily="34" charset="0"/>
              </a:rPr>
              <a:t>精度 </a:t>
            </a:r>
            <a:r>
              <a:rPr lang="en-US" altLang="zh-CN" sz="2200" b="1" dirty="0">
                <a:latin typeface="Gill Sans MT" panose="020B0502020104020203" pitchFamily="34" charset="0"/>
              </a:rPr>
              <a:t>Accuracy</a:t>
            </a:r>
            <a:r>
              <a:rPr lang="zh-CN" altLang="en-US" sz="2200" b="1" dirty="0">
                <a:latin typeface="Gill Sans MT" panose="020B0502020104020203" pitchFamily="34" charset="0"/>
              </a:rPr>
              <a:t>：</a:t>
            </a:r>
            <a:r>
              <a:rPr lang="zh-CN" altLang="en-US" sz="2200" dirty="0">
                <a:latin typeface="Gill Sans MT" panose="020B0502020104020203" pitchFamily="34" charset="0"/>
              </a:rPr>
              <a:t>决定是否能够解决具体的 </a:t>
            </a:r>
            <a:r>
              <a:rPr lang="en-US" altLang="zh-CN" sz="2200" dirty="0">
                <a:latin typeface="Gill Sans MT" panose="020B0502020104020203" pitchFamily="34" charset="0"/>
              </a:rPr>
              <a:t>AI</a:t>
            </a:r>
            <a:r>
              <a:rPr lang="zh-CN" altLang="en-US" sz="2200" dirty="0">
                <a:latin typeface="Gill Sans MT" panose="020B0502020104020203" pitchFamily="34" charset="0"/>
              </a:rPr>
              <a:t> 业务和深度学习模型；</a:t>
            </a:r>
            <a:endParaRPr lang="en-US" altLang="zh-CN" sz="2200" dirty="0">
              <a:latin typeface="Gill Sans MT" panose="020B0502020104020203" pitchFamily="34" charset="0"/>
            </a:endParaRPr>
          </a:p>
          <a:p>
            <a:pPr marL="694190" lvl="1" indent="-457200">
              <a:buFont typeface="+mj-lt"/>
              <a:buAutoNum type="arabicPeriod"/>
            </a:pPr>
            <a:r>
              <a:rPr lang="zh-CN" altLang="en-US" sz="2200" b="1" dirty="0">
                <a:latin typeface="Gill Sans MT" panose="020B0502020104020203" pitchFamily="34" charset="0"/>
              </a:rPr>
              <a:t>功耗 </a:t>
            </a:r>
            <a:r>
              <a:rPr lang="en-US" altLang="zh-CN" sz="2200" b="1" dirty="0">
                <a:latin typeface="Gill Sans MT" panose="020B0502020104020203" pitchFamily="34" charset="0"/>
              </a:rPr>
              <a:t>Energy</a:t>
            </a:r>
            <a:r>
              <a:rPr lang="zh-CN" altLang="en-US" sz="2200" b="1" dirty="0">
                <a:latin typeface="Gill Sans MT" panose="020B0502020104020203" pitchFamily="34" charset="0"/>
              </a:rPr>
              <a:t>：</a:t>
            </a:r>
            <a:r>
              <a:rPr lang="zh-CN" altLang="en-US" sz="2200" dirty="0">
                <a:latin typeface="Gill Sans MT" panose="020B0502020104020203" pitchFamily="34" charset="0"/>
              </a:rPr>
              <a:t>决定 </a:t>
            </a:r>
            <a:r>
              <a:rPr lang="en-US" altLang="zh-CN" sz="2200" dirty="0">
                <a:latin typeface="Gill Sans MT" panose="020B0502020104020203" pitchFamily="34" charset="0"/>
              </a:rPr>
              <a:t>AI</a:t>
            </a:r>
            <a:r>
              <a:rPr lang="zh-CN" altLang="en-US" sz="2200" dirty="0">
                <a:latin typeface="Gill Sans MT" panose="020B0502020104020203" pitchFamily="34" charset="0"/>
              </a:rPr>
              <a:t> 芯片对应产品形态具体部署在端侧、边侧还是云测；</a:t>
            </a:r>
            <a:endParaRPr lang="en-US" altLang="zh-CN" sz="2200" dirty="0">
              <a:latin typeface="Gill Sans MT" panose="020B0502020104020203" pitchFamily="34" charset="0"/>
            </a:endParaRPr>
          </a:p>
          <a:p>
            <a:pPr marL="694190" lvl="1" indent="-457200">
              <a:buFont typeface="+mj-lt"/>
              <a:buAutoNum type="arabicPeriod"/>
            </a:pPr>
            <a:r>
              <a:rPr lang="zh-CN" altLang="en-US" sz="2200" b="1" dirty="0">
                <a:latin typeface="Gill Sans MT" panose="020B0502020104020203" pitchFamily="34" charset="0"/>
              </a:rPr>
              <a:t>时延和吞吐 </a:t>
            </a:r>
            <a:r>
              <a:rPr lang="en-US" altLang="zh-CN" sz="2200" b="1" dirty="0">
                <a:latin typeface="Gill Sans MT" panose="020B0502020104020203" pitchFamily="34" charset="0"/>
              </a:rPr>
              <a:t>Latency</a:t>
            </a:r>
            <a:r>
              <a:rPr lang="zh-CN" altLang="en-US" sz="2200" b="1" dirty="0">
                <a:latin typeface="Gill Sans MT" panose="020B0502020104020203" pitchFamily="34" charset="0"/>
              </a:rPr>
              <a:t> </a:t>
            </a:r>
            <a:r>
              <a:rPr lang="en-US" altLang="zh-CN" sz="2200" b="1" dirty="0">
                <a:latin typeface="Gill Sans MT" panose="020B0502020104020203" pitchFamily="34" charset="0"/>
              </a:rPr>
              <a:t>&amp;</a:t>
            </a:r>
            <a:r>
              <a:rPr lang="zh-CN" altLang="en-US" sz="2200" b="1" dirty="0">
                <a:latin typeface="Gill Sans MT" panose="020B0502020104020203" pitchFamily="34" charset="0"/>
              </a:rPr>
              <a:t> </a:t>
            </a:r>
            <a:r>
              <a:rPr lang="en-US" altLang="zh-CN" sz="2200" b="1" dirty="0">
                <a:latin typeface="Gill Sans MT" panose="020B0502020104020203" pitchFamily="34" charset="0"/>
              </a:rPr>
              <a:t>throughput</a:t>
            </a:r>
            <a:r>
              <a:rPr lang="zh-CN" altLang="en-US" sz="2200" b="1" dirty="0">
                <a:latin typeface="Gill Sans MT" panose="020B0502020104020203" pitchFamily="34" charset="0"/>
              </a:rPr>
              <a:t>：</a:t>
            </a:r>
            <a:r>
              <a:rPr lang="zh-CN" altLang="en-US" sz="2200" dirty="0">
                <a:latin typeface="Gill Sans MT" panose="020B0502020104020203" pitchFamily="34" charset="0"/>
              </a:rPr>
              <a:t>决定 </a:t>
            </a:r>
            <a:r>
              <a:rPr lang="en-US" altLang="zh-CN" sz="2200" dirty="0">
                <a:latin typeface="Gill Sans MT" panose="020B0502020104020203" pitchFamily="34" charset="0"/>
              </a:rPr>
              <a:t>AI</a:t>
            </a:r>
            <a:r>
              <a:rPr lang="zh-CN" altLang="en-US" sz="2200" dirty="0">
                <a:latin typeface="Gill Sans MT" panose="020B0502020104020203" pitchFamily="34" charset="0"/>
              </a:rPr>
              <a:t> 芯片主要性能，是否计算得足够快；</a:t>
            </a:r>
            <a:endParaRPr lang="en-US" altLang="zh-CN" sz="2200" dirty="0">
              <a:latin typeface="Gill Sans MT" panose="020B0502020104020203" pitchFamily="34" charset="0"/>
            </a:endParaRPr>
          </a:p>
        </p:txBody>
      </p:sp>
    </p:spTree>
    <p:extLst>
      <p:ext uri="{BB962C8B-B14F-4D97-AF65-F5344CB8AC3E}">
        <p14:creationId xmlns:p14="http://schemas.microsoft.com/office/powerpoint/2010/main" val="1716026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5FF9F6F4-65BE-DC48-BD0C-573A838912F2}"/>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Reference</a:t>
            </a:r>
            <a:endParaRPr lang="zh-CN" altLang="en-US" dirty="0">
              <a:latin typeface="Futura Medium" panose="020B0602020204020303" pitchFamily="34" charset="-79"/>
              <a:cs typeface="Futura Medium" panose="020B0602020204020303" pitchFamily="34" charset="-79"/>
            </a:endParaRPr>
          </a:p>
        </p:txBody>
      </p:sp>
      <p:sp>
        <p:nvSpPr>
          <p:cNvPr id="11" name="内容占位符 10">
            <a:extLst>
              <a:ext uri="{FF2B5EF4-FFF2-40B4-BE49-F238E27FC236}">
                <a16:creationId xmlns:a16="http://schemas.microsoft.com/office/drawing/2014/main" id="{C7D473BD-7CB2-1143-82F2-93A99B895652}"/>
              </a:ext>
            </a:extLst>
          </p:cNvPr>
          <p:cNvSpPr>
            <a:spLocks noGrp="1"/>
          </p:cNvSpPr>
          <p:nvPr>
            <p:ph sz="half" idx="1"/>
          </p:nvPr>
        </p:nvSpPr>
        <p:spPr/>
        <p:txBody>
          <a:bodyPr/>
          <a:lstStyle/>
          <a:p>
            <a:pPr marL="342900" indent="-342900">
              <a:buFont typeface="+mj-lt"/>
              <a:buAutoNum type="arabicPeriod"/>
            </a:pPr>
            <a:r>
              <a:rPr lang="en-US" altLang="zh-CN" sz="1400" dirty="0">
                <a:solidFill>
                  <a:srgbClr val="67AFBD"/>
                </a:solidFill>
                <a:latin typeface="Gill Sans MT" panose="020B0502020104020203" pitchFamily="34" charset="0"/>
                <a:hlinkClick r:id="rId2">
                  <a:extLst>
                    <a:ext uri="{A12FA001-AC4F-418D-AE19-62706E023703}">
                      <ahyp:hlinkClr xmlns:ahyp="http://schemas.microsoft.com/office/drawing/2018/hyperlinkcolor" val="tx"/>
                    </a:ext>
                  </a:extLst>
                </a:hlinkClick>
              </a:rPr>
              <a:t>https://en.wikipedia.org/wiki/Apple_</a:t>
            </a:r>
            <a:r>
              <a:rPr lang="en-US" altLang="zh-CN" sz="1400" dirty="0">
                <a:latin typeface="Gill Sans MT" panose="020B0502020104020203" pitchFamily="34" charset="0"/>
                <a:hlinkClick r:id="rId2">
                  <a:extLst>
                    <a:ext uri="{A12FA001-AC4F-418D-AE19-62706E023703}">
                      <ahyp:hlinkClr xmlns:ahyp="http://schemas.microsoft.com/office/drawing/2018/hyperlinkcolor" val="tx"/>
                    </a:ext>
                  </a:extLst>
                </a:hlinkClick>
              </a:rPr>
              <a:t>M1</a:t>
            </a:r>
            <a:endParaRPr lang="en-US" altLang="zh-CN" sz="1400" dirty="0">
              <a:latin typeface="Gill Sans MT" panose="020B0502020104020203" pitchFamily="34" charset="0"/>
            </a:endParaRPr>
          </a:p>
          <a:p>
            <a:pPr marL="342900" indent="-342900">
              <a:buFont typeface="+mj-lt"/>
              <a:buAutoNum type="arabicPeriod"/>
            </a:pPr>
            <a:r>
              <a:rPr lang="en-US" altLang="zh-CN" sz="1400" dirty="0">
                <a:latin typeface="Gill Sans MT" panose="020B0502020104020203" pitchFamily="34" charset="0"/>
              </a:rPr>
              <a:t>https://</a:t>
            </a:r>
            <a:r>
              <a:rPr lang="en-US" altLang="zh-CN" sz="1400" dirty="0" err="1">
                <a:latin typeface="Gill Sans MT" panose="020B0502020104020203" pitchFamily="34" charset="0"/>
              </a:rPr>
              <a:t>www.sciencedirect.com</a:t>
            </a:r>
            <a:r>
              <a:rPr lang="en-US" altLang="zh-CN" sz="1400" dirty="0">
                <a:latin typeface="Gill Sans MT" panose="020B0502020104020203" pitchFamily="34" charset="0"/>
              </a:rPr>
              <a:t>/science/article/</a:t>
            </a:r>
            <a:r>
              <a:rPr lang="en-US" altLang="zh-CN" sz="1400" dirty="0" err="1">
                <a:latin typeface="Gill Sans MT" panose="020B0502020104020203" pitchFamily="34" charset="0"/>
              </a:rPr>
              <a:t>pii</a:t>
            </a:r>
            <a:r>
              <a:rPr lang="en-US" altLang="zh-CN" sz="1400" dirty="0">
                <a:latin typeface="Gill Sans MT" panose="020B0502020104020203" pitchFamily="34" charset="0"/>
              </a:rPr>
              <a:t>/B9780127345307500118 </a:t>
            </a:r>
          </a:p>
          <a:p>
            <a:pPr marL="342900" indent="-342900">
              <a:buFont typeface="+mj-lt"/>
              <a:buAutoNum type="arabicPeriod"/>
            </a:pPr>
            <a:r>
              <a:rPr lang="en-US" altLang="zh-CN" sz="1400" dirty="0">
                <a:latin typeface="Gill Sans MT" panose="020B0502020104020203" pitchFamily="34" charset="0"/>
              </a:rPr>
              <a:t>Base-Reconfigurable Segmented Logarithmic Quantization and Hardware Design for Deep Neural Networks</a:t>
            </a:r>
          </a:p>
          <a:p>
            <a:pPr marL="342900" indent="-342900">
              <a:buFont typeface="+mj-lt"/>
              <a:buAutoNum type="arabicPeriod"/>
            </a:pPr>
            <a:r>
              <a:rPr lang="en-US" altLang="zh-CN" sz="1400" dirty="0">
                <a:latin typeface="Gill Sans MT" panose="020B0502020104020203" pitchFamily="34" charset="0"/>
              </a:rPr>
              <a:t>Eyeriss v2: A Flexible Accelerator for Emerging Deep Neural Networks on Mobile Devices</a:t>
            </a:r>
          </a:p>
        </p:txBody>
      </p:sp>
    </p:spTree>
    <p:extLst>
      <p:ext uri="{BB962C8B-B14F-4D97-AF65-F5344CB8AC3E}">
        <p14:creationId xmlns:p14="http://schemas.microsoft.com/office/powerpoint/2010/main" val="2390517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计算体系与矩阵运算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Key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Metrics –</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芯片关键指标</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Bit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Width</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比特位数</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Matrix</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Multiplication</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Specialized</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Hardware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专用硬件</a:t>
            </a: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FA7B887-004C-8C47-819A-84F0900EAC03}"/>
              </a:ext>
            </a:extLst>
          </p:cNvPr>
          <p:cNvSpPr>
            <a:spLocks noGrp="1"/>
          </p:cNvSpPr>
          <p:nvPr>
            <p:ph type="title"/>
          </p:nvPr>
        </p:nvSpPr>
        <p:spPr/>
        <p:txBody>
          <a:bodyPr/>
          <a:lstStyle/>
          <a:p>
            <a:r>
              <a:rPr lang="zh-CN" altLang="en-US" dirty="0"/>
              <a:t>算力单位</a:t>
            </a:r>
          </a:p>
        </p:txBody>
      </p:sp>
      <p:pic>
        <p:nvPicPr>
          <p:cNvPr id="8" name="图片 7">
            <a:extLst>
              <a:ext uri="{FF2B5EF4-FFF2-40B4-BE49-F238E27FC236}">
                <a16:creationId xmlns:a16="http://schemas.microsoft.com/office/drawing/2014/main" id="{95D44A68-9D81-8F45-990D-F076397EACA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42397" y="2001576"/>
            <a:ext cx="5120001" cy="288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a:extLst>
              <a:ext uri="{FF2B5EF4-FFF2-40B4-BE49-F238E27FC236}">
                <a16:creationId xmlns:a16="http://schemas.microsoft.com/office/drawing/2014/main" id="{86C91624-F6C4-6545-BB8B-6D3FF39873A4}"/>
              </a:ext>
            </a:extLst>
          </p:cNvPr>
          <p:cNvPicPr>
            <a:picLocks noChangeAspect="1"/>
          </p:cNvPicPr>
          <p:nvPr/>
        </p:nvPicPr>
        <p:blipFill>
          <a:blip r:embed="rId3"/>
          <a:stretch>
            <a:fillRect/>
          </a:stretch>
        </p:blipFill>
        <p:spPr>
          <a:xfrm>
            <a:off x="623635" y="1989000"/>
            <a:ext cx="5118483" cy="288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18051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3DC4DA9-4D2F-A04B-81B8-C00FF21C9AC7}"/>
              </a:ext>
            </a:extLst>
          </p:cNvPr>
          <p:cNvSpPr>
            <a:spLocks noGrp="1"/>
          </p:cNvSpPr>
          <p:nvPr>
            <p:ph type="title"/>
          </p:nvPr>
        </p:nvSpPr>
        <p:spPr/>
        <p:txBody>
          <a:bodyPr/>
          <a:lstStyle/>
          <a:p>
            <a:r>
              <a:rPr lang="zh-CN" altLang="en-US" dirty="0"/>
              <a:t>算力单位</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0867EB-8659-4C46-9A3A-9ED1F77BE3D1}"/>
                  </a:ext>
                </a:extLst>
              </p:cNvPr>
              <p:cNvSpPr>
                <a:spLocks noGrp="1"/>
              </p:cNvSpPr>
              <p:nvPr>
                <p:ph sz="half" idx="1"/>
              </p:nvPr>
            </p:nvSpPr>
            <p:spPr>
              <a:xfrm>
                <a:off x="680351" y="1772816"/>
                <a:ext cx="10963473" cy="1152128"/>
              </a:xfrm>
            </p:spPr>
            <p:txBody>
              <a:bodyPr/>
              <a:lstStyle/>
              <a:p>
                <a:r>
                  <a:rPr lang="en-US" altLang="zh-CN" sz="2200" dirty="0">
                    <a:latin typeface="Gill Sans MT" panose="020B0502020104020203" pitchFamily="34" charset="0"/>
                  </a:rPr>
                  <a:t>OPS(Operations Per Second)</a:t>
                </a:r>
                <a:r>
                  <a:rPr lang="zh-CN" altLang="en-US" sz="2200" dirty="0">
                    <a:latin typeface="Gill Sans MT" panose="020B0502020104020203" pitchFamily="34" charset="0"/>
                  </a:rPr>
                  <a:t>，</a:t>
                </a:r>
                <a:r>
                  <a:rPr lang="en-US" altLang="zh-CN" sz="2200" dirty="0">
                    <a:latin typeface="Gill Sans MT" panose="020B0502020104020203" pitchFamily="34" charset="0"/>
                  </a:rPr>
                  <a:t>1</a:t>
                </a:r>
                <a:r>
                  <a:rPr lang="zh-CN" altLang="en-US" sz="2200" dirty="0">
                    <a:latin typeface="Gill Sans MT" panose="020B0502020104020203" pitchFamily="34" charset="0"/>
                  </a:rPr>
                  <a:t> </a:t>
                </a:r>
                <a:r>
                  <a:rPr lang="en-US" altLang="zh-CN" sz="2200" dirty="0">
                    <a:latin typeface="Gill Sans MT" panose="020B0502020104020203" pitchFamily="34" charset="0"/>
                  </a:rPr>
                  <a:t>TOPS</a:t>
                </a:r>
                <a:r>
                  <a:rPr lang="zh-CN" altLang="en-US" sz="2200" dirty="0">
                    <a:latin typeface="Gill Sans MT" panose="020B0502020104020203" pitchFamily="34" charset="0"/>
                  </a:rPr>
                  <a:t> 代表处理器每秒进行一万亿次 </a:t>
                </a:r>
                <a14:m>
                  <m:oMath xmlns:m="http://schemas.openxmlformats.org/officeDocument/2006/math">
                    <m:sSup>
                      <m:sSupPr>
                        <m:ctrlPr>
                          <a:rPr lang="en-US" altLang="zh-CN" sz="2200" i="1" dirty="0" smtClean="0">
                            <a:latin typeface="Cambria Math" panose="02040503050406030204" pitchFamily="18" charset="0"/>
                          </a:rPr>
                        </m:ctrlPr>
                      </m:sSupPr>
                      <m:e>
                        <m:r>
                          <a:rPr lang="en-US" altLang="zh-CN" sz="2200" b="0" i="1" dirty="0" smtClean="0">
                            <a:latin typeface="Cambria Math" panose="02040503050406030204" pitchFamily="18" charset="0"/>
                          </a:rPr>
                          <m:t>10</m:t>
                        </m:r>
                      </m:e>
                      <m:sup>
                        <m:r>
                          <a:rPr lang="en-US" altLang="zh-CN" sz="2200" b="0" i="1" dirty="0" smtClean="0">
                            <a:latin typeface="Cambria Math" panose="02040503050406030204" pitchFamily="18" charset="0"/>
                          </a:rPr>
                          <m:t>12</m:t>
                        </m:r>
                      </m:sup>
                    </m:sSup>
                  </m:oMath>
                </a14:m>
                <a:r>
                  <a:rPr lang="zh-CN" altLang="en-US" sz="2200" dirty="0">
                    <a:latin typeface="Gill Sans MT" panose="020B0502020104020203" pitchFamily="34" charset="0"/>
                  </a:rPr>
                  <a:t> 计算</a:t>
                </a:r>
                <a:endParaRPr lang="en-US" altLang="zh-CN" sz="2200" dirty="0">
                  <a:latin typeface="Gill Sans MT" panose="020B0502020104020203" pitchFamily="34" charset="0"/>
                </a:endParaRPr>
              </a:p>
              <a:p>
                <a:r>
                  <a:rPr lang="en-US" altLang="zh-CN" sz="2200" dirty="0">
                    <a:latin typeface="Gill Sans MT" panose="020B0502020104020203" pitchFamily="34" charset="0"/>
                  </a:rPr>
                  <a:t>OPS/W</a:t>
                </a:r>
                <a:r>
                  <a:rPr lang="zh-CN" altLang="en-US" sz="2200" dirty="0">
                    <a:latin typeface="Gill Sans MT" panose="020B0502020104020203" pitchFamily="34" charset="0"/>
                  </a:rPr>
                  <a:t> 每瓦特运算性能，</a:t>
                </a:r>
                <a:r>
                  <a:rPr lang="en-US" altLang="zh-CN" sz="2200" dirty="0">
                    <a:latin typeface="Gill Sans MT" panose="020B0502020104020203" pitchFamily="34" charset="0"/>
                  </a:rPr>
                  <a:t>TOPS/W </a:t>
                </a:r>
                <a:r>
                  <a:rPr lang="zh-CN" altLang="en-US" sz="2200" dirty="0">
                    <a:latin typeface="Gill Sans MT" panose="020B0502020104020203" pitchFamily="34" charset="0"/>
                  </a:rPr>
                  <a:t>评价处理器在</a:t>
                </a:r>
                <a:r>
                  <a:rPr lang="en-US" altLang="zh-CN" sz="2200" dirty="0">
                    <a:latin typeface="Gill Sans MT" panose="020B0502020104020203" pitchFamily="34" charset="0"/>
                  </a:rPr>
                  <a:t>1W</a:t>
                </a:r>
                <a:r>
                  <a:rPr lang="zh-CN" altLang="en-US" sz="2200" dirty="0">
                    <a:latin typeface="Gill Sans MT" panose="020B0502020104020203" pitchFamily="34" charset="0"/>
                  </a:rPr>
                  <a:t> 功耗下运算能力的性能指标</a:t>
                </a:r>
                <a:endParaRPr lang="en-US" altLang="zh-CN" sz="2200" dirty="0">
                  <a:latin typeface="Gill Sans MT" panose="020B0502020104020203" pitchFamily="34" charset="0"/>
                </a:endParaRPr>
              </a:p>
            </p:txBody>
          </p:sp>
        </mc:Choice>
        <mc:Fallback xmlns="">
          <p:sp>
            <p:nvSpPr>
              <p:cNvPr id="3" name="内容占位符 2">
                <a:extLst>
                  <a:ext uri="{FF2B5EF4-FFF2-40B4-BE49-F238E27FC236}">
                    <a16:creationId xmlns:a16="http://schemas.microsoft.com/office/drawing/2014/main" id="{3B0867EB-8659-4C46-9A3A-9ED1F77BE3D1}"/>
                  </a:ext>
                </a:extLst>
              </p:cNvPr>
              <p:cNvSpPr>
                <a:spLocks noGrp="1" noRot="1" noChangeAspect="1" noMove="1" noResize="1" noEditPoints="1" noAdjustHandles="1" noChangeArrowheads="1" noChangeShapeType="1" noTextEdit="1"/>
              </p:cNvSpPr>
              <p:nvPr>
                <p:ph sz="half" idx="1"/>
              </p:nvPr>
            </p:nvSpPr>
            <p:spPr>
              <a:xfrm>
                <a:off x="680351" y="1772816"/>
                <a:ext cx="10963473" cy="1152128"/>
              </a:xfrm>
              <a:blipFill>
                <a:blip r:embed="rId2"/>
                <a:stretch>
                  <a:fillRect l="-694"/>
                </a:stretch>
              </a:blipFill>
            </p:spPr>
            <p:txBody>
              <a:bodyPr/>
              <a:lstStyle/>
              <a:p>
                <a:r>
                  <a:rPr lang="zh-CN" altLang="en-US">
                    <a:noFill/>
                  </a:rPr>
                  <a:t> </a:t>
                </a:r>
              </a:p>
            </p:txBody>
          </p:sp>
        </mc:Fallback>
      </mc:AlternateContent>
      <p:sp>
        <p:nvSpPr>
          <p:cNvPr id="7" name="内容占位符 2">
            <a:extLst>
              <a:ext uri="{FF2B5EF4-FFF2-40B4-BE49-F238E27FC236}">
                <a16:creationId xmlns:a16="http://schemas.microsoft.com/office/drawing/2014/main" id="{120CBD0F-CC28-DC43-9983-D2A70FFB3270}"/>
              </a:ext>
            </a:extLst>
          </p:cNvPr>
          <p:cNvSpPr txBox="1">
            <a:spLocks/>
          </p:cNvSpPr>
          <p:nvPr/>
        </p:nvSpPr>
        <p:spPr>
          <a:xfrm>
            <a:off x="697781" y="3717032"/>
            <a:ext cx="10963473" cy="11521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dirty="0">
                <a:latin typeface="Gill Sans MT" panose="020B0502020104020203" pitchFamily="34" charset="0"/>
              </a:rPr>
              <a:t>Multiply–Accumulate Operations</a:t>
            </a:r>
            <a:r>
              <a:rPr lang="zh-CN" altLang="en-US" dirty="0">
                <a:latin typeface="Gill Sans MT" panose="020B0502020104020203" pitchFamily="34" charset="0"/>
              </a:rPr>
              <a:t>，乘加累积操作。</a:t>
            </a:r>
            <a:r>
              <a:rPr lang="en-US" altLang="zh-CN" dirty="0">
                <a:latin typeface="Gill Sans MT" panose="020B0502020104020203" pitchFamily="34" charset="0"/>
              </a:rPr>
              <a:t>1MACs</a:t>
            </a:r>
            <a:r>
              <a:rPr lang="zh-CN" altLang="en-US" dirty="0">
                <a:latin typeface="Gill Sans MT" panose="020B0502020104020203" pitchFamily="34" charset="0"/>
              </a:rPr>
              <a:t>包含一个乘法操作与一个加法操作，</a:t>
            </a:r>
            <a:r>
              <a:rPr lang="en-US" altLang="zh-CN" dirty="0">
                <a:latin typeface="Gill Sans MT" panose="020B0502020104020203" pitchFamily="34" charset="0"/>
              </a:rPr>
              <a:t>~2FLOPs</a:t>
            </a:r>
            <a:r>
              <a:rPr lang="zh-CN" altLang="en-US" dirty="0">
                <a:latin typeface="Gill Sans MT" panose="020B0502020104020203" pitchFamily="34" charset="0"/>
              </a:rPr>
              <a:t>，通常</a:t>
            </a:r>
            <a:r>
              <a:rPr lang="en-US" altLang="zh-CN" dirty="0">
                <a:latin typeface="Gill Sans MT" panose="020B0502020104020203" pitchFamily="34" charset="0"/>
              </a:rPr>
              <a:t>MACs</a:t>
            </a:r>
            <a:r>
              <a:rPr lang="zh-CN" altLang="en-US" dirty="0">
                <a:latin typeface="Gill Sans MT" panose="020B0502020104020203" pitchFamily="34" charset="0"/>
              </a:rPr>
              <a:t>与</a:t>
            </a:r>
            <a:r>
              <a:rPr lang="en-US" altLang="zh-CN" dirty="0">
                <a:latin typeface="Gill Sans MT" panose="020B0502020104020203" pitchFamily="34" charset="0"/>
              </a:rPr>
              <a:t>FLOPs</a:t>
            </a:r>
            <a:r>
              <a:rPr lang="zh-CN" altLang="en-US" dirty="0">
                <a:latin typeface="Gill Sans MT" panose="020B0502020104020203" pitchFamily="34" charset="0"/>
              </a:rPr>
              <a:t>存在一个</a:t>
            </a:r>
            <a:r>
              <a:rPr lang="en-US" altLang="zh-CN" dirty="0">
                <a:latin typeface="Gill Sans MT" panose="020B0502020104020203" pitchFamily="34" charset="0"/>
              </a:rPr>
              <a:t>2</a:t>
            </a:r>
            <a:r>
              <a:rPr lang="zh-CN" altLang="en-US" dirty="0">
                <a:latin typeface="Gill Sans MT" panose="020B0502020104020203" pitchFamily="34" charset="0"/>
              </a:rPr>
              <a:t>倍的关系。</a:t>
            </a:r>
            <a:endParaRPr lang="zh-CN" altLang="en-US" sz="2200" dirty="0">
              <a:latin typeface="Gill Sans MT" panose="020B0502020104020203" pitchFamily="34" charset="0"/>
            </a:endParaRPr>
          </a:p>
        </p:txBody>
      </p:sp>
      <p:sp>
        <p:nvSpPr>
          <p:cNvPr id="4" name="矩形 3">
            <a:extLst>
              <a:ext uri="{FF2B5EF4-FFF2-40B4-BE49-F238E27FC236}">
                <a16:creationId xmlns:a16="http://schemas.microsoft.com/office/drawing/2014/main" id="{16F65417-A088-0A45-AE9D-7A88AAECE603}"/>
              </a:ext>
            </a:extLst>
          </p:cNvPr>
          <p:cNvSpPr/>
          <p:nvPr/>
        </p:nvSpPr>
        <p:spPr bwMode="auto">
          <a:xfrm>
            <a:off x="697781" y="1268760"/>
            <a:ext cx="1944216" cy="504056"/>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OPS</a:t>
            </a:r>
            <a:endParaRPr kumimoji="0" lang="zh-CN" altLang="en-US"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
        <p:nvSpPr>
          <p:cNvPr id="8" name="矩形 7">
            <a:extLst>
              <a:ext uri="{FF2B5EF4-FFF2-40B4-BE49-F238E27FC236}">
                <a16:creationId xmlns:a16="http://schemas.microsoft.com/office/drawing/2014/main" id="{D29758E9-6154-434D-A124-C6C1E0461612}"/>
              </a:ext>
            </a:extLst>
          </p:cNvPr>
          <p:cNvSpPr/>
          <p:nvPr/>
        </p:nvSpPr>
        <p:spPr bwMode="auto">
          <a:xfrm>
            <a:off x="697781" y="3242421"/>
            <a:ext cx="1944216" cy="504056"/>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MACs</a:t>
            </a:r>
            <a:endParaRPr kumimoji="0" lang="zh-CN" altLang="en-US"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
        <p:nvSpPr>
          <p:cNvPr id="9" name="矩形 8">
            <a:extLst>
              <a:ext uri="{FF2B5EF4-FFF2-40B4-BE49-F238E27FC236}">
                <a16:creationId xmlns:a16="http://schemas.microsoft.com/office/drawing/2014/main" id="{EBA44529-7BCD-7D4F-A5EF-E5AF58279FCE}"/>
              </a:ext>
            </a:extLst>
          </p:cNvPr>
          <p:cNvSpPr/>
          <p:nvPr/>
        </p:nvSpPr>
        <p:spPr bwMode="auto">
          <a:xfrm>
            <a:off x="697781" y="5129403"/>
            <a:ext cx="1944216" cy="504056"/>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MAC</a:t>
            </a:r>
            <a:endParaRPr kumimoji="0" lang="zh-CN" altLang="en-US"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
        <p:nvSpPr>
          <p:cNvPr id="10" name="矩形 9">
            <a:extLst>
              <a:ext uri="{FF2B5EF4-FFF2-40B4-BE49-F238E27FC236}">
                <a16:creationId xmlns:a16="http://schemas.microsoft.com/office/drawing/2014/main" id="{7B047E31-D46C-F441-BA1B-D8BE495684CB}"/>
              </a:ext>
            </a:extLst>
          </p:cNvPr>
          <p:cNvSpPr/>
          <p:nvPr/>
        </p:nvSpPr>
        <p:spPr bwMode="auto">
          <a:xfrm>
            <a:off x="2858021" y="5129403"/>
            <a:ext cx="1944216" cy="504056"/>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FLOPs</a:t>
            </a:r>
            <a:endParaRPr kumimoji="0" lang="zh-CN" altLang="en-US"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734533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3DC4DA9-4D2F-A04B-81B8-C00FF21C9AC7}"/>
              </a:ext>
            </a:extLst>
          </p:cNvPr>
          <p:cNvSpPr>
            <a:spLocks noGrp="1"/>
          </p:cNvSpPr>
          <p:nvPr>
            <p:ph type="title"/>
          </p:nvPr>
        </p:nvSpPr>
        <p:spPr/>
        <p:txBody>
          <a:bodyPr/>
          <a:lstStyle/>
          <a:p>
            <a:r>
              <a:rPr lang="zh-CN" altLang="en-US" dirty="0"/>
              <a:t>算力单位</a:t>
            </a:r>
          </a:p>
        </p:txBody>
      </p:sp>
      <p:sp>
        <p:nvSpPr>
          <p:cNvPr id="3" name="内容占位符 2">
            <a:extLst>
              <a:ext uri="{FF2B5EF4-FFF2-40B4-BE49-F238E27FC236}">
                <a16:creationId xmlns:a16="http://schemas.microsoft.com/office/drawing/2014/main" id="{3B0867EB-8659-4C46-9A3A-9ED1F77BE3D1}"/>
              </a:ext>
            </a:extLst>
          </p:cNvPr>
          <p:cNvSpPr>
            <a:spLocks noGrp="1"/>
          </p:cNvSpPr>
          <p:nvPr>
            <p:ph sz="half" idx="1"/>
          </p:nvPr>
        </p:nvSpPr>
        <p:spPr>
          <a:xfrm>
            <a:off x="680351" y="1772816"/>
            <a:ext cx="10963473" cy="1008112"/>
          </a:xfrm>
        </p:spPr>
        <p:txBody>
          <a:bodyPr/>
          <a:lstStyle/>
          <a:p>
            <a:r>
              <a:rPr lang="en-US" altLang="zh-CN" dirty="0">
                <a:latin typeface="Gill Sans MT" panose="020B0502020104020203" pitchFamily="34" charset="0"/>
              </a:rPr>
              <a:t>Floating Point Operations</a:t>
            </a:r>
            <a:r>
              <a:rPr lang="zh-CN" altLang="en-US" dirty="0">
                <a:latin typeface="Gill Sans MT" panose="020B0502020104020203" pitchFamily="34" charset="0"/>
              </a:rPr>
              <a:t>，浮点运算次数，用来衡量模型计算复杂度，常用作神经网络模型速度的间接衡量标准。对于卷积层而言，</a:t>
            </a:r>
            <a:r>
              <a:rPr lang="en-US" altLang="zh-CN" dirty="0">
                <a:latin typeface="Gill Sans MT" panose="020B0502020104020203" pitchFamily="34" charset="0"/>
              </a:rPr>
              <a:t>FLOPs</a:t>
            </a:r>
            <a:r>
              <a:rPr lang="zh-CN" altLang="en-US" dirty="0">
                <a:latin typeface="Gill Sans MT" panose="020B0502020104020203" pitchFamily="34" charset="0"/>
              </a:rPr>
              <a:t>的计算公式如下：</a:t>
            </a:r>
            <a:endParaRPr lang="en-US" altLang="zh-CN" sz="2200"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120CBD0F-CC28-DC43-9983-D2A70FFB3270}"/>
                  </a:ext>
                </a:extLst>
              </p:cNvPr>
              <p:cNvSpPr txBox="1">
                <a:spLocks/>
              </p:cNvSpPr>
              <p:nvPr/>
            </p:nvSpPr>
            <p:spPr>
              <a:xfrm>
                <a:off x="697781" y="4005064"/>
                <a:ext cx="10963473" cy="11521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dirty="0">
                    <a:latin typeface="Gill Sans MT" panose="020B0502020104020203" pitchFamily="34" charset="0"/>
                  </a:rPr>
                  <a:t>Memory Access Cost</a:t>
                </a:r>
                <a:r>
                  <a:rPr lang="zh-CN" altLang="en-US" dirty="0">
                    <a:latin typeface="Gill Sans MT" panose="020B0502020104020203" pitchFamily="34" charset="0"/>
                  </a:rPr>
                  <a:t>，内存占用量，用来评价模型在运行时的内存占用情况。</a:t>
                </a:r>
                <a:r>
                  <a:rPr lang="en-US" altLang="zh-CN" dirty="0">
                    <a:latin typeface="Gill Sans MT" panose="020B0502020104020203" pitchFamily="34" charset="0"/>
                  </a:rPr>
                  <a:t> </a:t>
                </a:r>
                <a14:m>
                  <m:oMath xmlns:m="http://schemas.openxmlformats.org/officeDocument/2006/math">
                    <m:r>
                      <a:rPr lang="en-US" altLang="zh-CN" i="1" dirty="0" smtClean="0">
                        <a:latin typeface="Cambria Math" panose="02040503050406030204" pitchFamily="18" charset="0"/>
                      </a:rPr>
                      <m:t>1</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1</m:t>
                    </m:r>
                  </m:oMath>
                </a14:m>
                <a:r>
                  <a:rPr lang="zh-CN" altLang="en-US" dirty="0">
                    <a:latin typeface="Gill Sans MT" panose="020B0502020104020203" pitchFamily="34" charset="0"/>
                  </a:rPr>
                  <a:t> 卷积</a:t>
                </a:r>
                <a:r>
                  <a:rPr lang="en-US" altLang="zh-CN" dirty="0">
                    <a:latin typeface="Gill Sans MT" panose="020B0502020104020203" pitchFamily="34" charset="0"/>
                  </a:rPr>
                  <a:t>FLOPs</a:t>
                </a:r>
                <a:r>
                  <a:rPr lang="zh-CN" altLang="en-US" dirty="0">
                    <a:latin typeface="Gill Sans MT" panose="020B0502020104020203" pitchFamily="34" charset="0"/>
                  </a:rPr>
                  <a:t>为 </a:t>
                </a:r>
                <a14:m>
                  <m:oMath xmlns:m="http://schemas.openxmlformats.org/officeDocument/2006/math">
                    <m:r>
                      <a:rPr lang="en-US" altLang="zh-CN" i="1" dirty="0" smtClean="0">
                        <a:latin typeface="Cambria Math" panose="02040503050406030204" pitchFamily="18" charset="0"/>
                      </a:rPr>
                      <m:t>2⋅</m:t>
                    </m:r>
                    <m:r>
                      <a:rPr lang="en-US" altLang="zh-CN" i="1" dirty="0" smtClean="0">
                        <a:latin typeface="Cambria Math" panose="02040503050406030204" pitchFamily="18" charset="0"/>
                      </a:rPr>
                      <m:t>𝐻</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𝑊</m:t>
                    </m:r>
                    <m:r>
                      <a:rPr lang="en-US" altLang="zh-CN" i="1" dirty="0" smtClean="0">
                        <a:latin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𝐶</m:t>
                        </m:r>
                      </m:e>
                      <m:sub>
                        <m:r>
                          <a:rPr kumimoji="1" lang="en-US" altLang="zh-CN" i="1">
                            <a:latin typeface="Cambria Math" panose="02040503050406030204" pitchFamily="18" charset="0"/>
                            <a:ea typeface="Cambria Math" panose="02040503050406030204" pitchFamily="18" charset="0"/>
                          </a:rPr>
                          <m:t>𝑖𝑛</m:t>
                        </m:r>
                      </m:sub>
                    </m:sSub>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𝐶</m:t>
                        </m:r>
                      </m:e>
                      <m:sub>
                        <m:r>
                          <a:rPr kumimoji="1" lang="en-US" altLang="zh-CN" b="0" i="1" smtClean="0">
                            <a:latin typeface="Cambria Math" panose="02040503050406030204" pitchFamily="18" charset="0"/>
                            <a:ea typeface="Cambria Math" panose="02040503050406030204" pitchFamily="18" charset="0"/>
                          </a:rPr>
                          <m:t>𝑜𝑢𝑡</m:t>
                        </m:r>
                      </m:sub>
                    </m:sSub>
                  </m:oMath>
                </a14:m>
                <a:r>
                  <a:rPr lang="en-US" altLang="zh-CN" dirty="0">
                    <a:latin typeface="Gill Sans MT" panose="020B0502020104020203" pitchFamily="34" charset="0"/>
                  </a:rPr>
                  <a:t> , </a:t>
                </a:r>
                <a:r>
                  <a:rPr lang="zh-CN" altLang="en-US" dirty="0">
                    <a:latin typeface="Gill Sans MT" panose="020B0502020104020203" pitchFamily="34" charset="0"/>
                  </a:rPr>
                  <a:t>其对应</a:t>
                </a:r>
                <a:r>
                  <a:rPr lang="en-US" altLang="zh-CN" dirty="0">
                    <a:latin typeface="Gill Sans MT" panose="020B0502020104020203" pitchFamily="34" charset="0"/>
                  </a:rPr>
                  <a:t>MAC</a:t>
                </a:r>
                <a:r>
                  <a:rPr lang="zh-CN" altLang="en-US" dirty="0">
                    <a:latin typeface="Gill Sans MT" panose="020B0502020104020203" pitchFamily="34" charset="0"/>
                  </a:rPr>
                  <a:t>为：</a:t>
                </a:r>
                <a:endParaRPr lang="zh-CN" altLang="en-US" sz="2200" dirty="0">
                  <a:latin typeface="Gill Sans MT" panose="020B0502020104020203" pitchFamily="34" charset="0"/>
                </a:endParaRPr>
              </a:p>
            </p:txBody>
          </p:sp>
        </mc:Choice>
        <mc:Fallback xmlns="">
          <p:sp>
            <p:nvSpPr>
              <p:cNvPr id="7" name="内容占位符 2">
                <a:extLst>
                  <a:ext uri="{FF2B5EF4-FFF2-40B4-BE49-F238E27FC236}">
                    <a16:creationId xmlns:a16="http://schemas.microsoft.com/office/drawing/2014/main" id="{120CBD0F-CC28-DC43-9983-D2A70FFB3270}"/>
                  </a:ext>
                </a:extLst>
              </p:cNvPr>
              <p:cNvSpPr txBox="1">
                <a:spLocks noRot="1" noChangeAspect="1" noMove="1" noResize="1" noEditPoints="1" noAdjustHandles="1" noChangeArrowheads="1" noChangeShapeType="1" noTextEdit="1"/>
              </p:cNvSpPr>
              <p:nvPr/>
            </p:nvSpPr>
            <p:spPr>
              <a:xfrm>
                <a:off x="697781" y="4005064"/>
                <a:ext cx="10963473" cy="1152128"/>
              </a:xfrm>
              <a:prstGeom prst="rect">
                <a:avLst/>
              </a:prstGeom>
              <a:blipFill>
                <a:blip r:embed="rId2"/>
                <a:stretch>
                  <a:fillRect l="-463"/>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16F65417-A088-0A45-AE9D-7A88AAECE603}"/>
              </a:ext>
            </a:extLst>
          </p:cNvPr>
          <p:cNvSpPr/>
          <p:nvPr/>
        </p:nvSpPr>
        <p:spPr bwMode="auto">
          <a:xfrm>
            <a:off x="697781" y="1268760"/>
            <a:ext cx="1944216" cy="504056"/>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FLOPs</a:t>
            </a:r>
            <a:endParaRPr kumimoji="0" lang="zh-CN" altLang="en-US"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
        <p:nvSpPr>
          <p:cNvPr id="8" name="矩形 7">
            <a:extLst>
              <a:ext uri="{FF2B5EF4-FFF2-40B4-BE49-F238E27FC236}">
                <a16:creationId xmlns:a16="http://schemas.microsoft.com/office/drawing/2014/main" id="{D29758E9-6154-434D-A124-C6C1E0461612}"/>
              </a:ext>
            </a:extLst>
          </p:cNvPr>
          <p:cNvSpPr/>
          <p:nvPr/>
        </p:nvSpPr>
        <p:spPr bwMode="auto">
          <a:xfrm>
            <a:off x="697781" y="3458445"/>
            <a:ext cx="1944216" cy="504056"/>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MAC</a:t>
            </a:r>
            <a:endParaRPr kumimoji="0" lang="zh-CN" altLang="en-US"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67AED16-A09E-4341-AE56-F74365BE396E}"/>
                  </a:ext>
                </a:extLst>
              </p:cNvPr>
              <p:cNvSpPr txBox="1"/>
              <p:nvPr/>
            </p:nvSpPr>
            <p:spPr>
              <a:xfrm>
                <a:off x="3877324" y="2946430"/>
                <a:ext cx="4442113" cy="33855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200" i="1" smtClean="0">
                          <a:solidFill>
                            <a:srgbClr val="374154"/>
                          </a:solidFill>
                          <a:latin typeface="Cambria Math" panose="02040503050406030204" pitchFamily="18" charset="0"/>
                        </a:rPr>
                        <m:t>𝐹𝐿𝑂𝑃𝑠</m:t>
                      </m:r>
                      <m:r>
                        <a:rPr kumimoji="1" lang="en-US" altLang="zh-CN" sz="2200" b="0" i="1" smtClean="0">
                          <a:solidFill>
                            <a:srgbClr val="374154"/>
                          </a:solidFill>
                          <a:latin typeface="Cambria Math" panose="02040503050406030204" pitchFamily="18" charset="0"/>
                        </a:rPr>
                        <m:t>=2</m:t>
                      </m:r>
                      <m:r>
                        <a:rPr kumimoji="1" lang="en-US" altLang="zh-CN" sz="2200" b="0" i="1" smtClean="0">
                          <a:solidFill>
                            <a:srgbClr val="374154"/>
                          </a:solidFill>
                          <a:latin typeface="Cambria Math" panose="02040503050406030204" pitchFamily="18" charset="0"/>
                          <a:ea typeface="Cambria Math" panose="02040503050406030204" pitchFamily="18" charset="0"/>
                        </a:rPr>
                        <m:t>∙</m:t>
                      </m:r>
                      <m:r>
                        <a:rPr kumimoji="1" lang="en-US" altLang="zh-CN" sz="2200" b="0" i="1" smtClean="0">
                          <a:solidFill>
                            <a:srgbClr val="374154"/>
                          </a:solidFill>
                          <a:latin typeface="Cambria Math" panose="02040503050406030204" pitchFamily="18" charset="0"/>
                          <a:ea typeface="Cambria Math" panose="02040503050406030204" pitchFamily="18" charset="0"/>
                        </a:rPr>
                        <m:t>𝐻</m:t>
                      </m:r>
                      <m:r>
                        <a:rPr kumimoji="1" lang="en-US" altLang="zh-CN" sz="2200" i="1">
                          <a:solidFill>
                            <a:srgbClr val="374154"/>
                          </a:solidFill>
                          <a:latin typeface="Cambria Math" panose="02040503050406030204" pitchFamily="18" charset="0"/>
                          <a:ea typeface="Cambria Math" panose="02040503050406030204" pitchFamily="18" charset="0"/>
                        </a:rPr>
                        <m:t>∙</m:t>
                      </m:r>
                      <m:r>
                        <a:rPr kumimoji="1" lang="en-US" altLang="zh-CN" sz="2200" b="0" i="1" smtClean="0">
                          <a:solidFill>
                            <a:srgbClr val="374154"/>
                          </a:solidFill>
                          <a:latin typeface="Cambria Math" panose="02040503050406030204" pitchFamily="18" charset="0"/>
                          <a:ea typeface="Cambria Math" panose="02040503050406030204" pitchFamily="18" charset="0"/>
                        </a:rPr>
                        <m:t>𝑊</m:t>
                      </m:r>
                      <m:r>
                        <a:rPr kumimoji="1" lang="en-US" altLang="zh-CN" sz="2200" i="1">
                          <a:solidFill>
                            <a:srgbClr val="374154"/>
                          </a:solidFill>
                          <a:latin typeface="Cambria Math" panose="02040503050406030204" pitchFamily="18" charset="0"/>
                          <a:ea typeface="Cambria Math" panose="02040503050406030204" pitchFamily="18" charset="0"/>
                        </a:rPr>
                        <m:t>∙</m:t>
                      </m:r>
                      <m:sSub>
                        <m:sSubPr>
                          <m:ctrlPr>
                            <a:rPr kumimoji="1" lang="en-US" altLang="zh-CN" sz="2200" i="1" smtClean="0">
                              <a:solidFill>
                                <a:srgbClr val="374154"/>
                              </a:solidFill>
                              <a:latin typeface="Cambria Math" panose="02040503050406030204" pitchFamily="18" charset="0"/>
                              <a:ea typeface="Cambria Math" panose="02040503050406030204" pitchFamily="18" charset="0"/>
                            </a:rPr>
                          </m:ctrlPr>
                        </m:sSubPr>
                        <m:e>
                          <m:r>
                            <a:rPr kumimoji="1" lang="en-US" altLang="zh-CN" sz="2200" b="0" i="1" smtClean="0">
                              <a:solidFill>
                                <a:srgbClr val="374154"/>
                              </a:solidFill>
                              <a:latin typeface="Cambria Math" panose="02040503050406030204" pitchFamily="18" charset="0"/>
                              <a:ea typeface="Cambria Math" panose="02040503050406030204" pitchFamily="18" charset="0"/>
                            </a:rPr>
                            <m:t>𝐶</m:t>
                          </m:r>
                        </m:e>
                        <m:sub>
                          <m:r>
                            <a:rPr kumimoji="1" lang="en-US" altLang="zh-CN" sz="2200" b="0" i="1" smtClean="0">
                              <a:solidFill>
                                <a:srgbClr val="374154"/>
                              </a:solidFill>
                              <a:latin typeface="Cambria Math" panose="02040503050406030204" pitchFamily="18" charset="0"/>
                              <a:ea typeface="Cambria Math" panose="02040503050406030204" pitchFamily="18" charset="0"/>
                            </a:rPr>
                            <m:t>𝑖𝑛</m:t>
                          </m:r>
                        </m:sub>
                      </m:sSub>
                      <m:r>
                        <a:rPr kumimoji="1" lang="en-US" altLang="zh-CN" sz="2200" i="1">
                          <a:solidFill>
                            <a:srgbClr val="374154"/>
                          </a:solidFill>
                          <a:latin typeface="Cambria Math" panose="02040503050406030204" pitchFamily="18" charset="0"/>
                          <a:ea typeface="Cambria Math" panose="02040503050406030204" pitchFamily="18" charset="0"/>
                        </a:rPr>
                        <m:t>∙</m:t>
                      </m:r>
                      <m:r>
                        <a:rPr kumimoji="1" lang="en-US" altLang="zh-CN" sz="2200" b="0" i="1" smtClean="0">
                          <a:solidFill>
                            <a:srgbClr val="374154"/>
                          </a:solidFill>
                          <a:latin typeface="Cambria Math" panose="02040503050406030204" pitchFamily="18" charset="0"/>
                          <a:ea typeface="Cambria Math" panose="02040503050406030204" pitchFamily="18" charset="0"/>
                        </a:rPr>
                        <m:t>𝐾</m:t>
                      </m:r>
                      <m:r>
                        <a:rPr kumimoji="1" lang="en-US" altLang="zh-CN" sz="2200" i="1">
                          <a:solidFill>
                            <a:srgbClr val="374154"/>
                          </a:solidFill>
                          <a:latin typeface="Cambria Math" panose="02040503050406030204" pitchFamily="18" charset="0"/>
                          <a:ea typeface="Cambria Math" panose="02040503050406030204" pitchFamily="18" charset="0"/>
                        </a:rPr>
                        <m:t>∙</m:t>
                      </m:r>
                      <m:r>
                        <a:rPr kumimoji="1" lang="en-US" altLang="zh-CN" sz="2200" b="0" i="1" smtClean="0">
                          <a:solidFill>
                            <a:srgbClr val="374154"/>
                          </a:solidFill>
                          <a:latin typeface="Cambria Math" panose="02040503050406030204" pitchFamily="18" charset="0"/>
                          <a:ea typeface="Cambria Math" panose="02040503050406030204" pitchFamily="18" charset="0"/>
                        </a:rPr>
                        <m:t>𝐾</m:t>
                      </m:r>
                      <m:r>
                        <a:rPr kumimoji="1" lang="en-US" altLang="zh-CN" sz="2200" i="1">
                          <a:solidFill>
                            <a:srgbClr val="374154"/>
                          </a:solidFill>
                          <a:latin typeface="Cambria Math" panose="02040503050406030204" pitchFamily="18" charset="0"/>
                          <a:ea typeface="Cambria Math" panose="02040503050406030204" pitchFamily="18" charset="0"/>
                        </a:rPr>
                        <m:t>∙</m:t>
                      </m:r>
                      <m:sSub>
                        <m:sSubPr>
                          <m:ctrlPr>
                            <a:rPr kumimoji="1" lang="en-US" altLang="zh-CN" sz="2200" i="1">
                              <a:solidFill>
                                <a:srgbClr val="374154"/>
                              </a:solidFill>
                              <a:latin typeface="Cambria Math" panose="02040503050406030204" pitchFamily="18" charset="0"/>
                              <a:ea typeface="Cambria Math" panose="02040503050406030204" pitchFamily="18" charset="0"/>
                            </a:rPr>
                          </m:ctrlPr>
                        </m:sSubPr>
                        <m:e>
                          <m:r>
                            <a:rPr kumimoji="1" lang="en-US" altLang="zh-CN" sz="2200" b="0" i="1" smtClean="0">
                              <a:solidFill>
                                <a:srgbClr val="374154"/>
                              </a:solidFill>
                              <a:latin typeface="Cambria Math" panose="02040503050406030204" pitchFamily="18" charset="0"/>
                              <a:ea typeface="Cambria Math" panose="02040503050406030204" pitchFamily="18" charset="0"/>
                            </a:rPr>
                            <m:t>𝐶</m:t>
                          </m:r>
                        </m:e>
                        <m:sub>
                          <m:r>
                            <a:rPr kumimoji="1" lang="en-US" altLang="zh-CN" sz="2200" b="0" i="1" smtClean="0">
                              <a:solidFill>
                                <a:srgbClr val="374154"/>
                              </a:solidFill>
                              <a:latin typeface="Cambria Math" panose="02040503050406030204" pitchFamily="18" charset="0"/>
                              <a:ea typeface="Cambria Math" panose="02040503050406030204" pitchFamily="18" charset="0"/>
                            </a:rPr>
                            <m:t>𝑜𝑢𝑡</m:t>
                          </m:r>
                        </m:sub>
                      </m:sSub>
                    </m:oMath>
                  </m:oMathPara>
                </a14:m>
                <a:endParaRPr kumimoji="1" lang="zh-CN" altLang="en-US" sz="2200" b="0" i="1" dirty="0" err="1">
                  <a:solidFill>
                    <a:srgbClr val="374154"/>
                  </a:solidFill>
                  <a:latin typeface="+mn-lt"/>
                </a:endParaRPr>
              </a:p>
            </p:txBody>
          </p:sp>
        </mc:Choice>
        <mc:Fallback xmlns="">
          <p:sp>
            <p:nvSpPr>
              <p:cNvPr id="6" name="文本框 5">
                <a:extLst>
                  <a:ext uri="{FF2B5EF4-FFF2-40B4-BE49-F238E27FC236}">
                    <a16:creationId xmlns:a16="http://schemas.microsoft.com/office/drawing/2014/main" id="{667AED16-A09E-4341-AE56-F74365BE396E}"/>
                  </a:ext>
                </a:extLst>
              </p:cNvPr>
              <p:cNvSpPr txBox="1">
                <a:spLocks noRot="1" noChangeAspect="1" noMove="1" noResize="1" noEditPoints="1" noAdjustHandles="1" noChangeArrowheads="1" noChangeShapeType="1" noTextEdit="1"/>
              </p:cNvSpPr>
              <p:nvPr/>
            </p:nvSpPr>
            <p:spPr>
              <a:xfrm>
                <a:off x="3877324" y="2946430"/>
                <a:ext cx="4442113" cy="338554"/>
              </a:xfrm>
              <a:prstGeom prst="rect">
                <a:avLst/>
              </a:prstGeom>
              <a:blipFill>
                <a:blip r:embed="rId3"/>
                <a:stretch>
                  <a:fillRect l="-855"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C1117B7-0A2F-5E45-AFE0-94E90281EA91}"/>
                  </a:ext>
                </a:extLst>
              </p:cNvPr>
              <p:cNvSpPr txBox="1"/>
              <p:nvPr/>
            </p:nvSpPr>
            <p:spPr>
              <a:xfrm>
                <a:off x="3722117" y="5213567"/>
                <a:ext cx="4149534" cy="33855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200" b="0" i="1" smtClean="0">
                          <a:solidFill>
                            <a:srgbClr val="374154"/>
                          </a:solidFill>
                          <a:latin typeface="Cambria Math" panose="02040503050406030204" pitchFamily="18" charset="0"/>
                          <a:ea typeface="Cambria Math" panose="02040503050406030204" pitchFamily="18" charset="0"/>
                        </a:rPr>
                        <m:t>𝐻</m:t>
                      </m:r>
                      <m:r>
                        <a:rPr kumimoji="1" lang="en-US" altLang="zh-CN" sz="2200" i="1">
                          <a:solidFill>
                            <a:srgbClr val="374154"/>
                          </a:solidFill>
                          <a:latin typeface="Cambria Math" panose="02040503050406030204" pitchFamily="18" charset="0"/>
                          <a:ea typeface="Cambria Math" panose="02040503050406030204" pitchFamily="18" charset="0"/>
                        </a:rPr>
                        <m:t>∙</m:t>
                      </m:r>
                      <m:r>
                        <a:rPr kumimoji="1" lang="en-US" altLang="zh-CN" sz="2200" b="0" i="1" smtClean="0">
                          <a:solidFill>
                            <a:srgbClr val="374154"/>
                          </a:solidFill>
                          <a:latin typeface="Cambria Math" panose="02040503050406030204" pitchFamily="18" charset="0"/>
                          <a:ea typeface="Cambria Math" panose="02040503050406030204" pitchFamily="18" charset="0"/>
                        </a:rPr>
                        <m:t>𝑊</m:t>
                      </m:r>
                      <m:r>
                        <a:rPr kumimoji="1" lang="en-US" altLang="zh-CN" sz="2200" i="1">
                          <a:solidFill>
                            <a:srgbClr val="374154"/>
                          </a:solidFill>
                          <a:latin typeface="Cambria Math" panose="02040503050406030204" pitchFamily="18" charset="0"/>
                          <a:ea typeface="Cambria Math" panose="02040503050406030204" pitchFamily="18" charset="0"/>
                        </a:rPr>
                        <m:t>∙</m:t>
                      </m:r>
                      <m:d>
                        <m:dPr>
                          <m:ctrlPr>
                            <a:rPr kumimoji="1" lang="en-US" altLang="zh-CN" sz="2200" b="0" i="1" smtClean="0">
                              <a:solidFill>
                                <a:srgbClr val="374154"/>
                              </a:solidFill>
                              <a:latin typeface="Cambria Math" panose="02040503050406030204" pitchFamily="18" charset="0"/>
                              <a:ea typeface="Cambria Math" panose="02040503050406030204" pitchFamily="18" charset="0"/>
                            </a:rPr>
                          </m:ctrlPr>
                        </m:dPr>
                        <m:e>
                          <m:sSub>
                            <m:sSubPr>
                              <m:ctrlPr>
                                <a:rPr kumimoji="1" lang="en-US" altLang="zh-CN" sz="2200" i="1" smtClean="0">
                                  <a:solidFill>
                                    <a:srgbClr val="374154"/>
                                  </a:solidFill>
                                  <a:latin typeface="Cambria Math" panose="02040503050406030204" pitchFamily="18" charset="0"/>
                                  <a:ea typeface="Cambria Math" panose="02040503050406030204" pitchFamily="18" charset="0"/>
                                </a:rPr>
                              </m:ctrlPr>
                            </m:sSubPr>
                            <m:e>
                              <m:r>
                                <a:rPr kumimoji="1" lang="en-US" altLang="zh-CN" sz="2200" b="0" i="1" smtClean="0">
                                  <a:solidFill>
                                    <a:srgbClr val="374154"/>
                                  </a:solidFill>
                                  <a:latin typeface="Cambria Math" panose="02040503050406030204" pitchFamily="18" charset="0"/>
                                  <a:ea typeface="Cambria Math" panose="02040503050406030204" pitchFamily="18" charset="0"/>
                                </a:rPr>
                                <m:t>𝐶</m:t>
                              </m:r>
                            </m:e>
                            <m:sub>
                              <m:r>
                                <a:rPr kumimoji="1" lang="en-US" altLang="zh-CN" sz="2200" b="0" i="1" smtClean="0">
                                  <a:solidFill>
                                    <a:srgbClr val="374154"/>
                                  </a:solidFill>
                                  <a:latin typeface="Cambria Math" panose="02040503050406030204" pitchFamily="18" charset="0"/>
                                  <a:ea typeface="Cambria Math" panose="02040503050406030204" pitchFamily="18" charset="0"/>
                                </a:rPr>
                                <m:t>𝑖𝑛</m:t>
                              </m:r>
                            </m:sub>
                          </m:sSub>
                          <m:r>
                            <a:rPr kumimoji="1" lang="en-US" altLang="zh-CN" sz="2200" i="1" smtClean="0">
                              <a:solidFill>
                                <a:srgbClr val="374154"/>
                              </a:solidFill>
                              <a:latin typeface="Cambria Math" panose="02040503050406030204" pitchFamily="18" charset="0"/>
                              <a:ea typeface="Cambria Math" panose="02040503050406030204" pitchFamily="18" charset="0"/>
                            </a:rPr>
                            <m:t>+</m:t>
                          </m:r>
                          <m:sSub>
                            <m:sSubPr>
                              <m:ctrlPr>
                                <a:rPr kumimoji="1" lang="en-US" altLang="zh-CN" sz="2200" i="1">
                                  <a:solidFill>
                                    <a:srgbClr val="374154"/>
                                  </a:solidFill>
                                  <a:latin typeface="Cambria Math" panose="02040503050406030204" pitchFamily="18" charset="0"/>
                                  <a:ea typeface="Cambria Math" panose="02040503050406030204" pitchFamily="18" charset="0"/>
                                </a:rPr>
                              </m:ctrlPr>
                            </m:sSubPr>
                            <m:e>
                              <m:r>
                                <a:rPr kumimoji="1" lang="en-US" altLang="zh-CN" sz="2200" b="0" i="1" smtClean="0">
                                  <a:solidFill>
                                    <a:srgbClr val="374154"/>
                                  </a:solidFill>
                                  <a:latin typeface="Cambria Math" panose="02040503050406030204" pitchFamily="18" charset="0"/>
                                  <a:ea typeface="Cambria Math" panose="02040503050406030204" pitchFamily="18" charset="0"/>
                                </a:rPr>
                                <m:t>𝐶</m:t>
                              </m:r>
                            </m:e>
                            <m:sub>
                              <m:r>
                                <a:rPr kumimoji="1" lang="en-US" altLang="zh-CN" sz="2200" b="0" i="1" smtClean="0">
                                  <a:solidFill>
                                    <a:srgbClr val="374154"/>
                                  </a:solidFill>
                                  <a:latin typeface="Cambria Math" panose="02040503050406030204" pitchFamily="18" charset="0"/>
                                  <a:ea typeface="Cambria Math" panose="02040503050406030204" pitchFamily="18" charset="0"/>
                                </a:rPr>
                                <m:t>𝑜𝑢𝑡</m:t>
                              </m:r>
                            </m:sub>
                          </m:sSub>
                        </m:e>
                      </m:d>
                      <m:r>
                        <a:rPr kumimoji="1" lang="en-US" altLang="zh-CN" sz="2200" b="0" i="1" smtClean="0">
                          <a:solidFill>
                            <a:srgbClr val="374154"/>
                          </a:solidFill>
                          <a:latin typeface="Cambria Math" panose="02040503050406030204" pitchFamily="18" charset="0"/>
                          <a:ea typeface="Cambria Math" panose="02040503050406030204" pitchFamily="18" charset="0"/>
                        </a:rPr>
                        <m:t>+(</m:t>
                      </m:r>
                      <m:sSub>
                        <m:sSubPr>
                          <m:ctrlPr>
                            <a:rPr kumimoji="1" lang="en-US" altLang="zh-CN" sz="2200" i="1">
                              <a:solidFill>
                                <a:srgbClr val="374154"/>
                              </a:solidFill>
                              <a:latin typeface="Cambria Math" panose="02040503050406030204" pitchFamily="18" charset="0"/>
                              <a:ea typeface="Cambria Math" panose="02040503050406030204" pitchFamily="18" charset="0"/>
                            </a:rPr>
                          </m:ctrlPr>
                        </m:sSubPr>
                        <m:e>
                          <m:r>
                            <a:rPr kumimoji="1" lang="en-US" altLang="zh-CN" sz="2200" i="1">
                              <a:solidFill>
                                <a:srgbClr val="374154"/>
                              </a:solidFill>
                              <a:latin typeface="Cambria Math" panose="02040503050406030204" pitchFamily="18" charset="0"/>
                              <a:ea typeface="Cambria Math" panose="02040503050406030204" pitchFamily="18" charset="0"/>
                            </a:rPr>
                            <m:t>𝐶</m:t>
                          </m:r>
                        </m:e>
                        <m:sub>
                          <m:r>
                            <a:rPr kumimoji="1" lang="en-US" altLang="zh-CN" sz="2200" i="1">
                              <a:solidFill>
                                <a:srgbClr val="374154"/>
                              </a:solidFill>
                              <a:latin typeface="Cambria Math" panose="02040503050406030204" pitchFamily="18" charset="0"/>
                              <a:ea typeface="Cambria Math" panose="02040503050406030204" pitchFamily="18" charset="0"/>
                            </a:rPr>
                            <m:t>𝑖𝑛</m:t>
                          </m:r>
                        </m:sub>
                      </m:sSub>
                      <m:r>
                        <a:rPr kumimoji="1" lang="zh-CN" altLang="en-US" sz="2200" b="0" i="1" smtClean="0">
                          <a:solidFill>
                            <a:srgbClr val="374154"/>
                          </a:solidFill>
                          <a:latin typeface="Cambria Math" panose="02040503050406030204" pitchFamily="18" charset="0"/>
                          <a:ea typeface="Cambria Math" panose="02040503050406030204" pitchFamily="18" charset="0"/>
                        </a:rPr>
                        <m:t>∗</m:t>
                      </m:r>
                      <m:sSub>
                        <m:sSubPr>
                          <m:ctrlPr>
                            <a:rPr kumimoji="1" lang="en-US" altLang="zh-CN" sz="2200" i="1">
                              <a:solidFill>
                                <a:srgbClr val="374154"/>
                              </a:solidFill>
                              <a:latin typeface="Cambria Math" panose="02040503050406030204" pitchFamily="18" charset="0"/>
                              <a:ea typeface="Cambria Math" panose="02040503050406030204" pitchFamily="18" charset="0"/>
                            </a:rPr>
                          </m:ctrlPr>
                        </m:sSubPr>
                        <m:e>
                          <m:r>
                            <a:rPr kumimoji="1" lang="en-US" altLang="zh-CN" sz="2200" i="1">
                              <a:solidFill>
                                <a:srgbClr val="374154"/>
                              </a:solidFill>
                              <a:latin typeface="Cambria Math" panose="02040503050406030204" pitchFamily="18" charset="0"/>
                              <a:ea typeface="Cambria Math" panose="02040503050406030204" pitchFamily="18" charset="0"/>
                            </a:rPr>
                            <m:t>𝐶</m:t>
                          </m:r>
                        </m:e>
                        <m:sub>
                          <m:r>
                            <a:rPr kumimoji="1" lang="en-US" altLang="zh-CN" sz="2200" i="1">
                              <a:solidFill>
                                <a:srgbClr val="374154"/>
                              </a:solidFill>
                              <a:latin typeface="Cambria Math" panose="02040503050406030204" pitchFamily="18" charset="0"/>
                              <a:ea typeface="Cambria Math" panose="02040503050406030204" pitchFamily="18" charset="0"/>
                            </a:rPr>
                            <m:t>𝑜𝑢𝑡</m:t>
                          </m:r>
                        </m:sub>
                      </m:sSub>
                      <m:r>
                        <a:rPr kumimoji="1" lang="en-US" altLang="zh-CN" sz="2200" b="0" i="1" smtClean="0">
                          <a:solidFill>
                            <a:srgbClr val="374154"/>
                          </a:solidFill>
                          <a:latin typeface="Cambria Math" panose="02040503050406030204" pitchFamily="18" charset="0"/>
                          <a:ea typeface="Cambria Math" panose="02040503050406030204" pitchFamily="18" charset="0"/>
                        </a:rPr>
                        <m:t>)</m:t>
                      </m:r>
                    </m:oMath>
                  </m:oMathPara>
                </a14:m>
                <a:endParaRPr kumimoji="1" lang="zh-CN" altLang="en-US" sz="2200" b="0" i="1" dirty="0" err="1">
                  <a:solidFill>
                    <a:srgbClr val="374154"/>
                  </a:solidFill>
                  <a:latin typeface="+mn-lt"/>
                </a:endParaRPr>
              </a:p>
            </p:txBody>
          </p:sp>
        </mc:Choice>
        <mc:Fallback xmlns="">
          <p:sp>
            <p:nvSpPr>
              <p:cNvPr id="11" name="文本框 10">
                <a:extLst>
                  <a:ext uri="{FF2B5EF4-FFF2-40B4-BE49-F238E27FC236}">
                    <a16:creationId xmlns:a16="http://schemas.microsoft.com/office/drawing/2014/main" id="{FC1117B7-0A2F-5E45-AFE0-94E90281EA91}"/>
                  </a:ext>
                </a:extLst>
              </p:cNvPr>
              <p:cNvSpPr txBox="1">
                <a:spLocks noRot="1" noChangeAspect="1" noMove="1" noResize="1" noEditPoints="1" noAdjustHandles="1" noChangeArrowheads="1" noChangeShapeType="1" noTextEdit="1"/>
              </p:cNvSpPr>
              <p:nvPr/>
            </p:nvSpPr>
            <p:spPr>
              <a:xfrm>
                <a:off x="3722117" y="5213567"/>
                <a:ext cx="4149534" cy="338554"/>
              </a:xfrm>
              <a:prstGeom prst="rect">
                <a:avLst/>
              </a:prstGeom>
              <a:blipFill>
                <a:blip r:embed="rId4"/>
                <a:stretch>
                  <a:fillRect l="-915" t="-3704" r="-1829" b="-37037"/>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6764B465-A5FA-2D41-A5F8-C4E84D1E7661}"/>
              </a:ext>
            </a:extLst>
          </p:cNvPr>
          <p:cNvSpPr/>
          <p:nvPr/>
        </p:nvSpPr>
        <p:spPr bwMode="auto">
          <a:xfrm>
            <a:off x="697781" y="5877272"/>
            <a:ext cx="1944216" cy="504056"/>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OPS</a:t>
            </a:r>
            <a:endParaRPr kumimoji="0" lang="zh-CN" altLang="en-US"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
        <p:nvSpPr>
          <p:cNvPr id="13" name="矩形 12">
            <a:extLst>
              <a:ext uri="{FF2B5EF4-FFF2-40B4-BE49-F238E27FC236}">
                <a16:creationId xmlns:a16="http://schemas.microsoft.com/office/drawing/2014/main" id="{3AB84BEF-C362-EE48-A514-906FD979B65D}"/>
              </a:ext>
            </a:extLst>
          </p:cNvPr>
          <p:cNvSpPr/>
          <p:nvPr/>
        </p:nvSpPr>
        <p:spPr bwMode="auto">
          <a:xfrm>
            <a:off x="2905216" y="5877272"/>
            <a:ext cx="1944216" cy="504056"/>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MACs</a:t>
            </a:r>
            <a:endParaRPr kumimoji="0" lang="zh-CN" altLang="en-US"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3182798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1017649-1598-1842-9C5C-50EB2CDD1850}"/>
              </a:ext>
            </a:extLst>
          </p:cNvPr>
          <p:cNvSpPr>
            <a:spLocks noGrp="1"/>
          </p:cNvSpPr>
          <p:nvPr>
            <p:ph type="title"/>
          </p:nvPr>
        </p:nvSpPr>
        <p:spPr/>
        <p:txBody>
          <a:bodyPr/>
          <a:lstStyle/>
          <a:p>
            <a:r>
              <a:rPr lang="en-US" altLang="zh-CN" dirty="0"/>
              <a:t>AI</a:t>
            </a:r>
            <a:r>
              <a:rPr lang="zh-CN" altLang="en-US" dirty="0"/>
              <a:t> 芯片关键指标</a:t>
            </a:r>
            <a:br>
              <a:rPr lang="en-US" altLang="zh-CN" dirty="0"/>
            </a:br>
            <a:r>
              <a:rPr lang="en-US" altLang="zh-CN" dirty="0"/>
              <a:t>Key</a:t>
            </a:r>
            <a:r>
              <a:rPr lang="zh-CN" altLang="en-US" dirty="0"/>
              <a:t> </a:t>
            </a:r>
            <a:r>
              <a:rPr lang="en-US" altLang="zh-CN" dirty="0"/>
              <a:t>Metrics</a:t>
            </a:r>
            <a:endParaRPr lang="zh-CN" altLang="en-US" dirty="0"/>
          </a:p>
        </p:txBody>
      </p:sp>
    </p:spTree>
    <p:extLst>
      <p:ext uri="{BB962C8B-B14F-4D97-AF65-F5344CB8AC3E}">
        <p14:creationId xmlns:p14="http://schemas.microsoft.com/office/powerpoint/2010/main" val="2179890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27B2D7-6B21-E441-928C-F586833A567F}"/>
              </a:ext>
            </a:extLst>
          </p:cNvPr>
          <p:cNvSpPr>
            <a:spLocks noGrp="1"/>
          </p:cNvSpPr>
          <p:nvPr>
            <p:ph type="title"/>
          </p:nvPr>
        </p:nvSpPr>
        <p:spPr/>
        <p:txBody>
          <a:bodyPr/>
          <a:lstStyle/>
          <a:p>
            <a:r>
              <a:rPr lang="en-US" altLang="zh-CN" dirty="0"/>
              <a:t>Key</a:t>
            </a:r>
            <a:r>
              <a:rPr lang="zh-CN" altLang="en-US" dirty="0"/>
              <a:t> </a:t>
            </a:r>
            <a:r>
              <a:rPr lang="en-US" altLang="zh-CN" dirty="0"/>
              <a:t>Metrics</a:t>
            </a:r>
            <a:r>
              <a:rPr lang="zh-CN" altLang="en-US" dirty="0"/>
              <a:t> </a:t>
            </a:r>
            <a:r>
              <a:rPr lang="en-US" altLang="zh-CN" dirty="0"/>
              <a:t>I</a:t>
            </a:r>
            <a:endParaRPr lang="zh-CN" altLang="en-US" dirty="0"/>
          </a:p>
        </p:txBody>
      </p:sp>
      <p:sp>
        <p:nvSpPr>
          <p:cNvPr id="6" name="内容占位符 5">
            <a:extLst>
              <a:ext uri="{FF2B5EF4-FFF2-40B4-BE49-F238E27FC236}">
                <a16:creationId xmlns:a16="http://schemas.microsoft.com/office/drawing/2014/main" id="{8561A89A-BBA2-9941-9017-29D06F0D3C37}"/>
              </a:ext>
            </a:extLst>
          </p:cNvPr>
          <p:cNvSpPr>
            <a:spLocks noGrp="1"/>
          </p:cNvSpPr>
          <p:nvPr>
            <p:ph sz="half" idx="1"/>
          </p:nvPr>
        </p:nvSpPr>
        <p:spPr>
          <a:xfrm>
            <a:off x="623635" y="1268760"/>
            <a:ext cx="10963473" cy="4896544"/>
          </a:xfrm>
        </p:spPr>
        <p:txBody>
          <a:bodyPr/>
          <a:lstStyle/>
          <a:p>
            <a:pPr marL="457200" indent="-457200">
              <a:buFont typeface="+mj-lt"/>
              <a:buAutoNum type="arabicPeriod"/>
            </a:pPr>
            <a:r>
              <a:rPr lang="zh-CN" altLang="en-US" b="1" dirty="0">
                <a:latin typeface="Gill Sans MT" panose="020B0502020104020203" pitchFamily="34" charset="0"/>
              </a:rPr>
              <a:t>精度 </a:t>
            </a:r>
            <a:r>
              <a:rPr lang="en-US" altLang="zh-CN" b="1" dirty="0">
                <a:latin typeface="Gill Sans MT" panose="020B0502020104020203" pitchFamily="34" charset="0"/>
              </a:rPr>
              <a:t>Accuracy</a:t>
            </a:r>
          </a:p>
          <a:p>
            <a:pPr marL="694190" lvl="1" indent="-457200"/>
            <a:r>
              <a:rPr lang="zh-CN" altLang="en-US" dirty="0">
                <a:latin typeface="Gill Sans MT" panose="020B0502020104020203" pitchFamily="34" charset="0"/>
              </a:rPr>
              <a:t>计算精度 </a:t>
            </a:r>
            <a:r>
              <a:rPr lang="en-US" altLang="zh-CN" dirty="0">
                <a:latin typeface="Gill Sans MT" panose="020B0502020104020203" pitchFamily="34" charset="0"/>
              </a:rPr>
              <a:t>(FP32/FP16</a:t>
            </a:r>
            <a:r>
              <a:rPr lang="zh-CN" altLang="en-US" dirty="0">
                <a:latin typeface="Gill Sans MT" panose="020B0502020104020203" pitchFamily="34" charset="0"/>
              </a:rPr>
              <a:t> </a:t>
            </a:r>
            <a:r>
              <a:rPr lang="en-US" altLang="zh-CN" dirty="0">
                <a:latin typeface="Gill Sans MT" panose="020B0502020104020203" pitchFamily="34" charset="0"/>
              </a:rPr>
              <a:t>etc.)</a:t>
            </a:r>
          </a:p>
          <a:p>
            <a:pPr marL="694190" lvl="1" indent="-457200"/>
            <a:r>
              <a:rPr lang="zh-CN" altLang="en-US" dirty="0">
                <a:latin typeface="Gill Sans MT" panose="020B0502020104020203" pitchFamily="34" charset="0"/>
              </a:rPr>
              <a:t>模型结果精度 </a:t>
            </a:r>
            <a:r>
              <a:rPr lang="en-US" altLang="zh-CN" dirty="0">
                <a:latin typeface="Gill Sans MT" panose="020B0502020104020203" pitchFamily="34" charset="0"/>
              </a:rPr>
              <a:t>(ImageNet</a:t>
            </a:r>
            <a:r>
              <a:rPr lang="zh-CN" altLang="en-US" dirty="0">
                <a:latin typeface="Gill Sans MT" panose="020B0502020104020203" pitchFamily="34" charset="0"/>
              </a:rPr>
              <a:t> </a:t>
            </a:r>
            <a:r>
              <a:rPr lang="en-US" altLang="zh-CN" dirty="0">
                <a:latin typeface="Gill Sans MT" panose="020B0502020104020203" pitchFamily="34" charset="0"/>
              </a:rPr>
              <a:t>78%)</a:t>
            </a:r>
          </a:p>
          <a:p>
            <a:pPr marL="457200" indent="-457200">
              <a:buFont typeface="+mj-lt"/>
              <a:buAutoNum type="arabicPeriod"/>
            </a:pPr>
            <a:r>
              <a:rPr lang="zh-CN" altLang="en-US" b="1" dirty="0">
                <a:latin typeface="Gill Sans MT" panose="020B0502020104020203" pitchFamily="34" charset="0"/>
              </a:rPr>
              <a:t>吞吐量 </a:t>
            </a:r>
            <a:r>
              <a:rPr lang="en-US" altLang="zh-CN" b="1" dirty="0">
                <a:latin typeface="Gill Sans MT" panose="020B0502020104020203" pitchFamily="34" charset="0"/>
              </a:rPr>
              <a:t>Throughput</a:t>
            </a:r>
          </a:p>
          <a:p>
            <a:pPr marL="694190" lvl="1" indent="-457200"/>
            <a:r>
              <a:rPr lang="zh-CN" altLang="en-US" dirty="0">
                <a:latin typeface="Gill Sans MT" panose="020B0502020104020203" pitchFamily="34" charset="0"/>
              </a:rPr>
              <a:t>高维张量处理 </a:t>
            </a:r>
            <a:r>
              <a:rPr lang="en-US" altLang="zh-CN" dirty="0">
                <a:latin typeface="Gill Sans MT" panose="020B0502020104020203" pitchFamily="34" charset="0"/>
              </a:rPr>
              <a:t>(high</a:t>
            </a:r>
            <a:r>
              <a:rPr lang="zh-CN" altLang="en-US" dirty="0">
                <a:latin typeface="Gill Sans MT" panose="020B0502020104020203" pitchFamily="34" charset="0"/>
              </a:rPr>
              <a:t> </a:t>
            </a:r>
            <a:r>
              <a:rPr lang="en-US" altLang="zh-CN" dirty="0">
                <a:latin typeface="Gill Sans MT" panose="020B0502020104020203" pitchFamily="34" charset="0"/>
              </a:rPr>
              <a:t>dimension</a:t>
            </a:r>
            <a:r>
              <a:rPr lang="zh-CN" altLang="en-US" dirty="0">
                <a:latin typeface="Gill Sans MT" panose="020B0502020104020203" pitchFamily="34" charset="0"/>
              </a:rPr>
              <a:t> </a:t>
            </a:r>
            <a:r>
              <a:rPr lang="en-US" altLang="zh-CN" dirty="0">
                <a:latin typeface="Gill Sans MT" panose="020B0502020104020203" pitchFamily="34" charset="0"/>
              </a:rPr>
              <a:t>tensor)</a:t>
            </a:r>
          </a:p>
          <a:p>
            <a:pPr marL="694190" lvl="1" indent="-457200"/>
            <a:r>
              <a:rPr lang="zh-CN" altLang="en-US" dirty="0">
                <a:latin typeface="Gill Sans MT" panose="020B0502020104020203" pitchFamily="34" charset="0"/>
              </a:rPr>
              <a:t>实时性能 </a:t>
            </a:r>
            <a:r>
              <a:rPr lang="en-US" altLang="zh-CN" dirty="0">
                <a:latin typeface="Gill Sans MT" panose="020B0502020104020203" pitchFamily="34" charset="0"/>
              </a:rPr>
              <a:t>(30</a:t>
            </a:r>
            <a:r>
              <a:rPr lang="zh-CN" altLang="en-US" dirty="0">
                <a:latin typeface="Gill Sans MT" panose="020B0502020104020203" pitchFamily="34" charset="0"/>
              </a:rPr>
              <a:t> </a:t>
            </a:r>
            <a:r>
              <a:rPr lang="en-US" altLang="zh-CN" dirty="0">
                <a:latin typeface="Gill Sans MT" panose="020B0502020104020203" pitchFamily="34" charset="0"/>
              </a:rPr>
              <a:t>fps</a:t>
            </a:r>
            <a:r>
              <a:rPr lang="zh-CN" altLang="en-US" dirty="0">
                <a:latin typeface="Gill Sans MT" panose="020B0502020104020203" pitchFamily="34" charset="0"/>
              </a:rPr>
              <a:t> </a:t>
            </a:r>
            <a:r>
              <a:rPr lang="en-US" altLang="zh-CN" dirty="0">
                <a:latin typeface="Gill Sans MT" panose="020B0502020104020203" pitchFamily="34" charset="0"/>
              </a:rPr>
              <a:t>or</a:t>
            </a:r>
            <a:r>
              <a:rPr lang="zh-CN" altLang="en-US" dirty="0">
                <a:latin typeface="Gill Sans MT" panose="020B0502020104020203" pitchFamily="34" charset="0"/>
              </a:rPr>
              <a:t> </a:t>
            </a:r>
            <a:r>
              <a:rPr lang="en-US" altLang="zh-CN" dirty="0">
                <a:latin typeface="Gill Sans MT" panose="020B0502020104020203" pitchFamily="34" charset="0"/>
              </a:rPr>
              <a:t>20</a:t>
            </a:r>
            <a:r>
              <a:rPr lang="zh-CN" altLang="en-US" dirty="0">
                <a:latin typeface="Gill Sans MT" panose="020B0502020104020203" pitchFamily="34" charset="0"/>
              </a:rPr>
              <a:t> </a:t>
            </a:r>
            <a:r>
              <a:rPr lang="en-US" altLang="zh-CN" dirty="0">
                <a:latin typeface="Gill Sans MT" panose="020B0502020104020203" pitchFamily="34" charset="0"/>
              </a:rPr>
              <a:t>tokens)</a:t>
            </a:r>
          </a:p>
          <a:p>
            <a:pPr marL="457200" indent="-457200">
              <a:buFont typeface="+mj-lt"/>
              <a:buAutoNum type="arabicPeriod"/>
            </a:pPr>
            <a:r>
              <a:rPr lang="zh-CN" altLang="en-US" b="1" dirty="0">
                <a:latin typeface="Gill Sans MT" panose="020B0502020104020203" pitchFamily="34" charset="0"/>
              </a:rPr>
              <a:t>时延 </a:t>
            </a:r>
            <a:r>
              <a:rPr lang="en-US" altLang="zh-CN" b="1" dirty="0">
                <a:latin typeface="Gill Sans MT" panose="020B0502020104020203" pitchFamily="34" charset="0"/>
              </a:rPr>
              <a:t>Latency</a:t>
            </a:r>
          </a:p>
          <a:p>
            <a:pPr marL="694190" lvl="1" indent="-457200"/>
            <a:r>
              <a:rPr lang="zh-CN" altLang="en-US" dirty="0">
                <a:latin typeface="Gill Sans MT" panose="020B0502020104020203" pitchFamily="34" charset="0"/>
              </a:rPr>
              <a:t>交互应用程序 </a:t>
            </a:r>
            <a:r>
              <a:rPr lang="en-US" altLang="zh-CN" dirty="0">
                <a:latin typeface="Gill Sans MT" panose="020B0502020104020203" pitchFamily="34" charset="0"/>
              </a:rPr>
              <a:t>(TTA)</a:t>
            </a:r>
          </a:p>
          <a:p>
            <a:pPr marL="457200" indent="-457200">
              <a:buFont typeface="+mj-lt"/>
              <a:buAutoNum type="arabicPeriod"/>
            </a:pPr>
            <a:r>
              <a:rPr lang="zh-CN" altLang="en-US" b="1" dirty="0">
                <a:solidFill>
                  <a:schemeClr val="bg1">
                    <a:lumMod val="75000"/>
                  </a:schemeClr>
                </a:solidFill>
                <a:latin typeface="Gill Sans MT" panose="020B0502020104020203" pitchFamily="34" charset="0"/>
              </a:rPr>
              <a:t>能耗 </a:t>
            </a:r>
            <a:r>
              <a:rPr lang="en-US" altLang="zh-CN" b="1" dirty="0">
                <a:solidFill>
                  <a:schemeClr val="bg1">
                    <a:lumMod val="75000"/>
                  </a:schemeClr>
                </a:solidFill>
                <a:latin typeface="Gill Sans MT" panose="020B0502020104020203" pitchFamily="34" charset="0"/>
              </a:rPr>
              <a:t>Energy</a:t>
            </a:r>
          </a:p>
          <a:p>
            <a:pPr marL="457200" indent="-457200">
              <a:buFont typeface="+mj-lt"/>
              <a:buAutoNum type="arabicPeriod"/>
            </a:pPr>
            <a:r>
              <a:rPr lang="zh-CN" altLang="en-US" b="1" dirty="0">
                <a:solidFill>
                  <a:schemeClr val="bg1">
                    <a:lumMod val="75000"/>
                  </a:schemeClr>
                </a:solidFill>
                <a:latin typeface="Gill Sans MT" panose="020B0502020104020203" pitchFamily="34" charset="0"/>
              </a:rPr>
              <a:t>系统价格 </a:t>
            </a:r>
            <a:r>
              <a:rPr lang="en-US" altLang="zh-CN" b="1" dirty="0">
                <a:solidFill>
                  <a:schemeClr val="bg1">
                    <a:lumMod val="75000"/>
                  </a:schemeClr>
                </a:solidFill>
                <a:latin typeface="Gill Sans MT" panose="020B0502020104020203" pitchFamily="34" charset="0"/>
              </a:rPr>
              <a:t>System</a:t>
            </a:r>
            <a:r>
              <a:rPr lang="zh-CN" altLang="en-US" b="1" dirty="0">
                <a:solidFill>
                  <a:schemeClr val="bg1">
                    <a:lumMod val="75000"/>
                  </a:schemeClr>
                </a:solidFill>
                <a:latin typeface="Gill Sans MT" panose="020B0502020104020203" pitchFamily="34" charset="0"/>
              </a:rPr>
              <a:t> </a:t>
            </a:r>
            <a:r>
              <a:rPr lang="en-US" altLang="zh-CN" b="1" dirty="0">
                <a:solidFill>
                  <a:schemeClr val="bg1">
                    <a:lumMod val="75000"/>
                  </a:schemeClr>
                </a:solidFill>
                <a:latin typeface="Gill Sans MT" panose="020B0502020104020203" pitchFamily="34" charset="0"/>
              </a:rPr>
              <a:t>Cost</a:t>
            </a:r>
          </a:p>
          <a:p>
            <a:pPr marL="457200" indent="-457200">
              <a:buFont typeface="+mj-lt"/>
              <a:buAutoNum type="arabicPeriod"/>
            </a:pPr>
            <a:r>
              <a:rPr lang="zh-CN" altLang="en-US" b="1" dirty="0">
                <a:solidFill>
                  <a:schemeClr val="bg1">
                    <a:lumMod val="75000"/>
                  </a:schemeClr>
                </a:solidFill>
                <a:latin typeface="Gill Sans MT" panose="020B0502020104020203" pitchFamily="34" charset="0"/>
              </a:rPr>
              <a:t>易用性 </a:t>
            </a:r>
            <a:r>
              <a:rPr lang="en-US" altLang="zh-CN" b="1" dirty="0">
                <a:solidFill>
                  <a:schemeClr val="bg1">
                    <a:lumMod val="75000"/>
                  </a:schemeClr>
                </a:solidFill>
                <a:latin typeface="Gill Sans MT" panose="020B0502020104020203" pitchFamily="34" charset="0"/>
              </a:rPr>
              <a:t>Flexibility</a:t>
            </a:r>
            <a:endParaRPr lang="zh-CN" altLang="en-US" b="1" dirty="0">
              <a:solidFill>
                <a:schemeClr val="bg1">
                  <a:lumMod val="75000"/>
                </a:schemeClr>
              </a:solidFill>
              <a:latin typeface="Gill Sans MT" panose="020B0502020104020203" pitchFamily="34" charset="0"/>
            </a:endParaRPr>
          </a:p>
        </p:txBody>
      </p:sp>
      <p:pic>
        <p:nvPicPr>
          <p:cNvPr id="2" name="图片 1">
            <a:extLst>
              <a:ext uri="{FF2B5EF4-FFF2-40B4-BE49-F238E27FC236}">
                <a16:creationId xmlns:a16="http://schemas.microsoft.com/office/drawing/2014/main" id="{837F1F62-C7F5-774B-9693-2145D6619C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13929" y="765856"/>
            <a:ext cx="4782964" cy="2184187"/>
          </a:xfrm>
          <a:prstGeom prst="rect">
            <a:avLst/>
          </a:prstGeom>
        </p:spPr>
      </p:pic>
      <p:pic>
        <p:nvPicPr>
          <p:cNvPr id="3" name="图片 2">
            <a:extLst>
              <a:ext uri="{FF2B5EF4-FFF2-40B4-BE49-F238E27FC236}">
                <a16:creationId xmlns:a16="http://schemas.microsoft.com/office/drawing/2014/main" id="{734405F4-8E5D-C644-B554-B54A02B43C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86175" y="3010231"/>
            <a:ext cx="4610718" cy="3493161"/>
          </a:xfrm>
          <a:prstGeom prst="rect">
            <a:avLst/>
          </a:prstGeom>
        </p:spPr>
      </p:pic>
    </p:spTree>
    <p:extLst>
      <p:ext uri="{BB962C8B-B14F-4D97-AF65-F5344CB8AC3E}">
        <p14:creationId xmlns:p14="http://schemas.microsoft.com/office/powerpoint/2010/main" val="3348453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27B2D7-6B21-E441-928C-F586833A567F}"/>
              </a:ext>
            </a:extLst>
          </p:cNvPr>
          <p:cNvSpPr>
            <a:spLocks noGrp="1"/>
          </p:cNvSpPr>
          <p:nvPr>
            <p:ph type="title"/>
          </p:nvPr>
        </p:nvSpPr>
        <p:spPr/>
        <p:txBody>
          <a:bodyPr/>
          <a:lstStyle/>
          <a:p>
            <a:r>
              <a:rPr lang="en-US" altLang="zh-CN" dirty="0"/>
              <a:t>Key</a:t>
            </a:r>
            <a:r>
              <a:rPr lang="zh-CN" altLang="en-US" dirty="0"/>
              <a:t> </a:t>
            </a:r>
            <a:r>
              <a:rPr lang="en-US" altLang="zh-CN" dirty="0"/>
              <a:t>Metrics</a:t>
            </a:r>
            <a:r>
              <a:rPr lang="zh-CN" altLang="en-US" dirty="0"/>
              <a:t> </a:t>
            </a:r>
            <a:r>
              <a:rPr lang="en-US" altLang="zh-CN" dirty="0"/>
              <a:t>II</a:t>
            </a:r>
            <a:endParaRPr lang="zh-CN" altLang="en-US" dirty="0"/>
          </a:p>
        </p:txBody>
      </p:sp>
      <p:sp>
        <p:nvSpPr>
          <p:cNvPr id="6" name="内容占位符 5">
            <a:extLst>
              <a:ext uri="{FF2B5EF4-FFF2-40B4-BE49-F238E27FC236}">
                <a16:creationId xmlns:a16="http://schemas.microsoft.com/office/drawing/2014/main" id="{8561A89A-BBA2-9941-9017-29D06F0D3C37}"/>
              </a:ext>
            </a:extLst>
          </p:cNvPr>
          <p:cNvSpPr>
            <a:spLocks noGrp="1"/>
          </p:cNvSpPr>
          <p:nvPr>
            <p:ph sz="half" idx="1"/>
          </p:nvPr>
        </p:nvSpPr>
        <p:spPr>
          <a:xfrm>
            <a:off x="623635" y="1412776"/>
            <a:ext cx="10963473" cy="4896544"/>
          </a:xfrm>
        </p:spPr>
        <p:txBody>
          <a:bodyPr/>
          <a:lstStyle/>
          <a:p>
            <a:pPr marL="457200" indent="-457200">
              <a:buFont typeface="+mj-lt"/>
              <a:buAutoNum type="arabicPeriod"/>
            </a:pPr>
            <a:r>
              <a:rPr lang="zh-CN" altLang="en-US" b="1" dirty="0">
                <a:solidFill>
                  <a:schemeClr val="bg1">
                    <a:lumMod val="75000"/>
                  </a:schemeClr>
                </a:solidFill>
                <a:latin typeface="Gill Sans MT" panose="020B0502020104020203" pitchFamily="34" charset="0"/>
              </a:rPr>
              <a:t>精度 </a:t>
            </a:r>
            <a:r>
              <a:rPr lang="en-US" altLang="zh-CN" b="1" dirty="0">
                <a:solidFill>
                  <a:schemeClr val="bg1">
                    <a:lumMod val="75000"/>
                  </a:schemeClr>
                </a:solidFill>
                <a:latin typeface="Gill Sans MT" panose="020B0502020104020203" pitchFamily="34" charset="0"/>
              </a:rPr>
              <a:t>Accuracy</a:t>
            </a:r>
          </a:p>
          <a:p>
            <a:pPr marL="457200" indent="-457200">
              <a:buFont typeface="+mj-lt"/>
              <a:buAutoNum type="arabicPeriod"/>
            </a:pPr>
            <a:r>
              <a:rPr lang="zh-CN" altLang="en-US" b="1" dirty="0">
                <a:solidFill>
                  <a:schemeClr val="bg1">
                    <a:lumMod val="75000"/>
                  </a:schemeClr>
                </a:solidFill>
                <a:latin typeface="Gill Sans MT" panose="020B0502020104020203" pitchFamily="34" charset="0"/>
              </a:rPr>
              <a:t>吞吐量 </a:t>
            </a:r>
            <a:r>
              <a:rPr lang="en-US" altLang="zh-CN" b="1" dirty="0">
                <a:solidFill>
                  <a:schemeClr val="bg1">
                    <a:lumMod val="75000"/>
                  </a:schemeClr>
                </a:solidFill>
                <a:latin typeface="Gill Sans MT" panose="020B0502020104020203" pitchFamily="34" charset="0"/>
              </a:rPr>
              <a:t>Throughput</a:t>
            </a:r>
          </a:p>
          <a:p>
            <a:pPr marL="457200" indent="-457200">
              <a:buFont typeface="+mj-lt"/>
              <a:buAutoNum type="arabicPeriod"/>
            </a:pPr>
            <a:r>
              <a:rPr lang="zh-CN" altLang="en-US" b="1" dirty="0">
                <a:solidFill>
                  <a:schemeClr val="bg1">
                    <a:lumMod val="75000"/>
                  </a:schemeClr>
                </a:solidFill>
                <a:latin typeface="Gill Sans MT" panose="020B0502020104020203" pitchFamily="34" charset="0"/>
              </a:rPr>
              <a:t>时延 </a:t>
            </a:r>
            <a:r>
              <a:rPr lang="en-US" altLang="zh-CN" b="1" dirty="0">
                <a:solidFill>
                  <a:schemeClr val="bg1">
                    <a:lumMod val="75000"/>
                  </a:schemeClr>
                </a:solidFill>
                <a:latin typeface="Gill Sans MT" panose="020B0502020104020203" pitchFamily="34" charset="0"/>
              </a:rPr>
              <a:t>Latency</a:t>
            </a:r>
          </a:p>
          <a:p>
            <a:pPr marL="457200" indent="-457200">
              <a:buFont typeface="+mj-lt"/>
              <a:buAutoNum type="arabicPeriod"/>
            </a:pPr>
            <a:r>
              <a:rPr lang="zh-CN" altLang="en-US" b="1" dirty="0">
                <a:latin typeface="Gill Sans MT" panose="020B0502020104020203" pitchFamily="34" charset="0"/>
              </a:rPr>
              <a:t>能耗 </a:t>
            </a:r>
            <a:r>
              <a:rPr lang="en-US" altLang="zh-CN" b="1" dirty="0">
                <a:latin typeface="Gill Sans MT" panose="020B0502020104020203" pitchFamily="34" charset="0"/>
              </a:rPr>
              <a:t>Energy</a:t>
            </a:r>
          </a:p>
          <a:p>
            <a:pPr marL="694190" lvl="1" indent="-457200"/>
            <a:r>
              <a:rPr lang="en-US" altLang="zh-CN" dirty="0">
                <a:latin typeface="Gill Sans MT" panose="020B0502020104020203" pitchFamily="34" charset="0"/>
              </a:rPr>
              <a:t>IOT</a:t>
            </a:r>
            <a:r>
              <a:rPr lang="zh-CN" altLang="en-US" dirty="0">
                <a:latin typeface="Gill Sans MT" panose="020B0502020104020203" pitchFamily="34" charset="0"/>
              </a:rPr>
              <a:t> 设备有限的电池容量</a:t>
            </a:r>
            <a:endParaRPr lang="en-US" altLang="zh-CN" dirty="0">
              <a:latin typeface="Gill Sans MT" panose="020B0502020104020203" pitchFamily="34" charset="0"/>
            </a:endParaRPr>
          </a:p>
          <a:p>
            <a:pPr marL="694190" lvl="1" indent="-457200"/>
            <a:r>
              <a:rPr lang="zh-CN" altLang="en-US" dirty="0">
                <a:latin typeface="Gill Sans MT" panose="020B0502020104020203" pitchFamily="34" charset="0"/>
              </a:rPr>
              <a:t>数据中心液冷等大能耗</a:t>
            </a:r>
            <a:endParaRPr lang="en-US" altLang="zh-CN" dirty="0">
              <a:latin typeface="Gill Sans MT" panose="020B0502020104020203" pitchFamily="34" charset="0"/>
            </a:endParaRPr>
          </a:p>
          <a:p>
            <a:pPr marL="457200" indent="-457200">
              <a:buFont typeface="+mj-lt"/>
              <a:buAutoNum type="arabicPeriod"/>
            </a:pPr>
            <a:r>
              <a:rPr lang="zh-CN" altLang="en-US" b="1" dirty="0">
                <a:latin typeface="Gill Sans MT" panose="020B0502020104020203" pitchFamily="34" charset="0"/>
              </a:rPr>
              <a:t>系统价格 </a:t>
            </a:r>
            <a:r>
              <a:rPr lang="en-US" altLang="zh-CN" b="1" dirty="0">
                <a:latin typeface="Gill Sans MT" panose="020B0502020104020203" pitchFamily="34" charset="0"/>
              </a:rPr>
              <a:t>System</a:t>
            </a:r>
            <a:r>
              <a:rPr lang="zh-CN" altLang="en-US" b="1" dirty="0">
                <a:latin typeface="Gill Sans MT" panose="020B0502020104020203" pitchFamily="34" charset="0"/>
              </a:rPr>
              <a:t> </a:t>
            </a:r>
            <a:r>
              <a:rPr lang="en-US" altLang="zh-CN" b="1" dirty="0">
                <a:latin typeface="Gill Sans MT" panose="020B0502020104020203" pitchFamily="34" charset="0"/>
              </a:rPr>
              <a:t>Cost</a:t>
            </a:r>
          </a:p>
          <a:p>
            <a:pPr marL="694190" lvl="1" indent="-457200"/>
            <a:r>
              <a:rPr lang="zh-CN" altLang="en-US" dirty="0">
                <a:latin typeface="Gill Sans MT" panose="020B0502020104020203" pitchFamily="34" charset="0"/>
              </a:rPr>
              <a:t>硬件自身的价格 </a:t>
            </a:r>
            <a:r>
              <a:rPr lang="en-US" altLang="zh-CN" dirty="0">
                <a:latin typeface="Gill Sans MT" panose="020B0502020104020203" pitchFamily="34" charset="0"/>
              </a:rPr>
              <a:t>$$$</a:t>
            </a:r>
          </a:p>
          <a:p>
            <a:pPr marL="694190" lvl="1" indent="-457200"/>
            <a:r>
              <a:rPr lang="zh-CN" altLang="en-US" dirty="0">
                <a:latin typeface="Gill Sans MT" panose="020B0502020104020203" pitchFamily="34" charset="0"/>
              </a:rPr>
              <a:t>系统集成上下游全栈等成本</a:t>
            </a:r>
            <a:endParaRPr lang="en-US" altLang="zh-CN" dirty="0">
              <a:latin typeface="Gill Sans MT" panose="020B0502020104020203" pitchFamily="34" charset="0"/>
            </a:endParaRPr>
          </a:p>
          <a:p>
            <a:pPr marL="457200" indent="-457200">
              <a:buFont typeface="+mj-lt"/>
              <a:buAutoNum type="arabicPeriod"/>
            </a:pPr>
            <a:r>
              <a:rPr lang="zh-CN" altLang="en-US" b="1" dirty="0">
                <a:latin typeface="Gill Sans MT" panose="020B0502020104020203" pitchFamily="34" charset="0"/>
              </a:rPr>
              <a:t>易用性 </a:t>
            </a:r>
            <a:r>
              <a:rPr lang="en-US" altLang="zh-CN" b="1" dirty="0">
                <a:latin typeface="Gill Sans MT" panose="020B0502020104020203" pitchFamily="34" charset="0"/>
              </a:rPr>
              <a:t>Flexibility</a:t>
            </a:r>
          </a:p>
          <a:p>
            <a:pPr marL="694190" lvl="1" indent="-457200"/>
            <a:r>
              <a:rPr lang="zh-CN" altLang="en-US" dirty="0">
                <a:latin typeface="Gill Sans MT" panose="020B0502020104020203" pitchFamily="34" charset="0"/>
              </a:rPr>
              <a:t>衡量开发效率和开发难度</a:t>
            </a:r>
          </a:p>
        </p:txBody>
      </p:sp>
    </p:spTree>
    <p:extLst>
      <p:ext uri="{BB962C8B-B14F-4D97-AF65-F5344CB8AC3E}">
        <p14:creationId xmlns:p14="http://schemas.microsoft.com/office/powerpoint/2010/main" val="2288486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33398</TotalTime>
  <Words>1496</Words>
  <Application>Microsoft Macintosh PowerPoint</Application>
  <PresentationFormat>自定义</PresentationFormat>
  <Paragraphs>271</Paragraphs>
  <Slides>25</Slides>
  <Notes>1</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25</vt:i4>
      </vt:variant>
    </vt:vector>
  </HeadingPairs>
  <TitlesOfParts>
    <vt:vector size="46"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Cambria Math</vt:lpstr>
      <vt:lpstr>Franklin Gothic Book</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算力单位</vt:lpstr>
      <vt:lpstr>算力单位</vt:lpstr>
      <vt:lpstr>算力单位</vt:lpstr>
      <vt:lpstr>AI 芯片关键指标 Key Metrics</vt:lpstr>
      <vt:lpstr>Key Metrics I</vt:lpstr>
      <vt:lpstr>Key Metrics II</vt:lpstr>
      <vt:lpstr>AI加速器的关键设计点</vt:lpstr>
      <vt:lpstr>AI加速器的关键设计点：MACs</vt:lpstr>
      <vt:lpstr>AI加速器的关键设计点： PE, Processing Elements</vt:lpstr>
      <vt:lpstr>Question ?</vt:lpstr>
      <vt:lpstr>计算性能仿真</vt:lpstr>
      <vt:lpstr>计算性能仿真</vt:lpstr>
      <vt:lpstr>计算性能仿真</vt:lpstr>
      <vt:lpstr>计算性能仿真</vt:lpstr>
      <vt:lpstr>计算性能仿真</vt:lpstr>
      <vt:lpstr>AI芯片的设计目标 I</vt:lpstr>
      <vt:lpstr>Key Metrics 与计算体系思考 I</vt:lpstr>
      <vt:lpstr>Key Metrics 与计算体系思考 II</vt:lpstr>
      <vt:lpstr>AI 芯片主要指标</vt:lpstr>
      <vt:lpstr>AI 芯片主要指标</vt:lpstr>
      <vt:lpstr>Reference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5845</cp:revision>
  <dcterms:created xsi:type="dcterms:W3CDTF">2015-01-14T10:38:57Z</dcterms:created>
  <dcterms:modified xsi:type="dcterms:W3CDTF">2023-03-16T11:09:09Z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